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02" r:id="rId3"/>
    <p:sldId id="312" r:id="rId4"/>
    <p:sldId id="313" r:id="rId5"/>
    <p:sldId id="314" r:id="rId6"/>
    <p:sldId id="315" r:id="rId7"/>
    <p:sldId id="317" r:id="rId8"/>
    <p:sldId id="311" r:id="rId9"/>
    <p:sldId id="319" r:id="rId10"/>
    <p:sldId id="264" r:id="rId11"/>
    <p:sldId id="318" r:id="rId12"/>
    <p:sldId id="322" r:id="rId13"/>
    <p:sldId id="316" r:id="rId14"/>
    <p:sldId id="320" r:id="rId15"/>
    <p:sldId id="321" r:id="rId16"/>
    <p:sldId id="30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000000"/>
    <a:srgbClr val="FF0000"/>
    <a:srgbClr val="4A7EBB"/>
    <a:srgbClr val="08080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864" y="-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B7712-B122-4D52-B654-153A93D867E8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535CC-7BAE-4242-8C21-AAA5BE5898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71960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7715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537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38216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0049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8327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564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344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7845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6607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4084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244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extLst>
              <a:ext uri="{BEBA8EAE-BF5A-486C-A8C5-ECC9F3942E4B}">
                <a14:imgProps xmlns:a14="http://schemas.microsoft.com/office/drawing/2010/main" xmlns="">
                  <a14:imgLayer r:embed="rId14">
                    <a14:imgEffect>
                      <a14:brightnessContrast bright="-62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4CDAE-537C-4A5A-B062-2E313AB00C9D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9AC94-45BD-4F5A-A863-413270913A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1490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980728"/>
            <a:ext cx="6705951" cy="85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259633" y="3163615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Mobile SMARTS </a:t>
            </a:r>
            <a:r>
              <a:rPr lang="ru-RU" sz="4400" b="1" dirty="0" smtClean="0">
                <a:solidFill>
                  <a:schemeClr val="bg1"/>
                </a:solidFill>
              </a:rPr>
              <a:t>для </a:t>
            </a:r>
            <a:r>
              <a:rPr lang="en-US" sz="4400" b="1" dirty="0" smtClean="0">
                <a:solidFill>
                  <a:schemeClr val="bg1"/>
                </a:solidFill>
              </a:rPr>
              <a:t>RFID</a:t>
            </a:r>
            <a:endParaRPr lang="ru-RU" sz="4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12032" y="5867980"/>
            <a:ext cx="2034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www.cleverence.ru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765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987824" y="2623552"/>
            <a:ext cx="58326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chemeClr val="bg1"/>
                </a:solidFill>
              </a:rPr>
              <a:t>Функционал для чтения и записи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chemeClr val="bg1"/>
                </a:solidFill>
              </a:rPr>
              <a:t>Декодирование и кодирование </a:t>
            </a:r>
            <a:r>
              <a:rPr lang="en-US" sz="2800" b="1" dirty="0" smtClean="0">
                <a:solidFill>
                  <a:schemeClr val="bg1"/>
                </a:solidFill>
              </a:rPr>
              <a:t>EPC</a:t>
            </a:r>
            <a:endParaRPr lang="ru-RU" sz="2800" b="1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chemeClr val="bg1"/>
                </a:solidFill>
              </a:rPr>
              <a:t>Определение уровня сигнала 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chemeClr val="bg1"/>
                </a:solidFill>
              </a:rPr>
              <a:t>Определение местоположения</a:t>
            </a:r>
            <a:endParaRPr lang="ru-RU" sz="2800" b="1" dirty="0" smtClean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11560" y="260648"/>
            <a:ext cx="55464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RFID </a:t>
            </a:r>
            <a:r>
              <a:rPr lang="ru-RU" sz="4400" b="1" dirty="0" smtClean="0">
                <a:solidFill>
                  <a:schemeClr val="bg1"/>
                </a:solidFill>
              </a:rPr>
              <a:t>в </a:t>
            </a:r>
            <a:r>
              <a:rPr lang="en-US" sz="4400" b="1" dirty="0" smtClean="0">
                <a:solidFill>
                  <a:schemeClr val="bg1"/>
                </a:solidFill>
              </a:rPr>
              <a:t>Mobile SMARTS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1268760"/>
            <a:ext cx="7920880" cy="954107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b="1" dirty="0" smtClean="0">
                <a:solidFill>
                  <a:srgbClr val="FFC000"/>
                </a:solidFill>
              </a:rPr>
              <a:t>Чтение и запись меток </a:t>
            </a:r>
            <a:r>
              <a:rPr lang="ru-RU" sz="2800" b="1" dirty="0" smtClean="0">
                <a:solidFill>
                  <a:srgbClr val="66FF66"/>
                </a:solidFill>
              </a:rPr>
              <a:t>мобильными</a:t>
            </a:r>
            <a:r>
              <a:rPr lang="ru-RU" sz="2800" b="1" dirty="0" smtClean="0">
                <a:solidFill>
                  <a:srgbClr val="FFC000"/>
                </a:solidFill>
              </a:rPr>
              <a:t> считывателями</a:t>
            </a:r>
          </a:p>
        </p:txBody>
      </p:sp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636912"/>
            <a:ext cx="2218821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13812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63888" y="2735629"/>
            <a:ext cx="4824536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ru-RU" sz="2800" b="1" dirty="0" smtClean="0">
                <a:solidFill>
                  <a:schemeClr val="bg1"/>
                </a:solidFill>
              </a:rPr>
              <a:t>Библиотеки чтения и записи</a:t>
            </a:r>
          </a:p>
          <a:p>
            <a:pPr>
              <a:spcBef>
                <a:spcPts val="1800"/>
              </a:spcBef>
            </a:pPr>
            <a:r>
              <a:rPr lang="ru-RU" sz="2800" b="1" dirty="0" smtClean="0">
                <a:solidFill>
                  <a:schemeClr val="bg1"/>
                </a:solidFill>
              </a:rPr>
              <a:t>Компонента для 1С</a:t>
            </a:r>
          </a:p>
          <a:p>
            <a:pPr>
              <a:spcBef>
                <a:spcPts val="1800"/>
              </a:spcBef>
            </a:pPr>
            <a:r>
              <a:rPr lang="ru-RU" sz="2800" b="1" dirty="0" smtClean="0">
                <a:solidFill>
                  <a:schemeClr val="bg1"/>
                </a:solidFill>
              </a:rPr>
              <a:t>Управление считывателем     с экрана микрокиоска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11560" y="260648"/>
            <a:ext cx="55464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RFID </a:t>
            </a:r>
            <a:r>
              <a:rPr lang="ru-RU" sz="4400" b="1" dirty="0" smtClean="0">
                <a:solidFill>
                  <a:schemeClr val="bg1"/>
                </a:solidFill>
              </a:rPr>
              <a:t>в </a:t>
            </a:r>
            <a:r>
              <a:rPr lang="en-US" sz="4400" b="1" dirty="0" smtClean="0">
                <a:solidFill>
                  <a:schemeClr val="bg1"/>
                </a:solidFill>
              </a:rPr>
              <a:t>Mobile SMARTS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1268760"/>
            <a:ext cx="7920880" cy="954107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ru-RU" sz="2800" b="1" dirty="0" smtClean="0">
                <a:solidFill>
                  <a:srgbClr val="FFC000"/>
                </a:solidFill>
              </a:rPr>
              <a:t>Чтение и запись меток </a:t>
            </a:r>
            <a:r>
              <a:rPr lang="ru-RU" sz="2800" b="1" dirty="0" smtClean="0">
                <a:solidFill>
                  <a:srgbClr val="66FF66"/>
                </a:solidFill>
              </a:rPr>
              <a:t>стационарными</a:t>
            </a:r>
            <a:r>
              <a:rPr lang="ru-RU" sz="2800" b="1" dirty="0" smtClean="0">
                <a:solidFill>
                  <a:srgbClr val="FFC000"/>
                </a:solidFill>
              </a:rPr>
              <a:t> </a:t>
            </a:r>
            <a:r>
              <a:rPr lang="ru-RU" sz="2800" b="1" dirty="0" smtClean="0">
                <a:solidFill>
                  <a:srgbClr val="FFC000"/>
                </a:solidFill>
              </a:rPr>
              <a:t>считывателями</a:t>
            </a:r>
          </a:p>
        </p:txBody>
      </p:sp>
      <p:pic>
        <p:nvPicPr>
          <p:cNvPr id="28676" name="Picture 4" descr="http://t2.gstatic.com/images?q=tbn:ANd9GcRT0jLX_Vc7maF314Xc5zQ5gFgYv3FpsunVC3wASecKLOmpdS2K0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3058" y="2708920"/>
            <a:ext cx="2550790" cy="24398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3812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11560" y="260648"/>
            <a:ext cx="55464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RFID </a:t>
            </a:r>
            <a:r>
              <a:rPr lang="ru-RU" sz="4400" b="1" dirty="0" smtClean="0">
                <a:solidFill>
                  <a:schemeClr val="bg1"/>
                </a:solidFill>
              </a:rPr>
              <a:t>в </a:t>
            </a:r>
            <a:r>
              <a:rPr lang="en-US" sz="4400" b="1" dirty="0" smtClean="0">
                <a:solidFill>
                  <a:schemeClr val="bg1"/>
                </a:solidFill>
              </a:rPr>
              <a:t>Mobile SMARTS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  <p:pic>
        <p:nvPicPr>
          <p:cNvPr id="37890" name="Picture 2" descr="http://t0.gstatic.com/images?q=tbn:ANd9GcSwSblOgtB4Q6FOO5U08fiEngikV6QZ4RNiOw_l8VdDSScLXgl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6787" y="1556792"/>
            <a:ext cx="2143125" cy="2143125"/>
          </a:xfrm>
          <a:prstGeom prst="rect">
            <a:avLst/>
          </a:prstGeom>
          <a:noFill/>
        </p:spPr>
      </p:pic>
      <p:pic>
        <p:nvPicPr>
          <p:cNvPr id="37894" name="Picture 6" descr="http://www.saotron.ru/rfidimg/Intermec%20IP30%20RFI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1628800"/>
            <a:ext cx="2016224" cy="2016224"/>
          </a:xfrm>
          <a:prstGeom prst="rect">
            <a:avLst/>
          </a:prstGeom>
          <a:noFill/>
        </p:spPr>
      </p:pic>
      <p:pic>
        <p:nvPicPr>
          <p:cNvPr id="37896" name="Picture 8" descr="http://t2.gstatic.com/images?q=tbn:ANd9GcSlR-Qg8s87hxTWhD9PrGeDdQ23Zd__AFp7oCPvSyX0JNwyR5F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39144" y="4646637"/>
            <a:ext cx="1828800" cy="1590675"/>
          </a:xfrm>
          <a:prstGeom prst="rect">
            <a:avLst/>
          </a:prstGeom>
          <a:noFill/>
        </p:spPr>
      </p:pic>
      <p:pic>
        <p:nvPicPr>
          <p:cNvPr id="37898" name="Picture 10" descr="http://t3.gstatic.com/images?q=tbn:ANd9GcSMBnxctppbyVVRqEcoX3bTxzmKBQuDa2tCoQtmFbn3210naYMG4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81946" y="4143721"/>
            <a:ext cx="3186398" cy="2093591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539552" y="3645024"/>
            <a:ext cx="24769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MC9090G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72200" y="2204864"/>
            <a:ext cx="23791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CK3+IP30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7931" y="4819799"/>
            <a:ext cx="18898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FX7400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44208" y="3451647"/>
            <a:ext cx="16690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XR480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81290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2" grpId="1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14496" y="1538789"/>
            <a:ext cx="7645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Общий язык </a:t>
            </a:r>
            <a:r>
              <a:rPr lang="en-US" sz="2800" b="1" dirty="0" smtClean="0">
                <a:solidFill>
                  <a:schemeClr val="bg1"/>
                </a:solidFill>
              </a:rPr>
              <a:t>RFID-</a:t>
            </a:r>
            <a:r>
              <a:rPr lang="ru-RU" sz="2800" b="1" dirty="0" smtClean="0">
                <a:solidFill>
                  <a:schemeClr val="bg1"/>
                </a:solidFill>
              </a:rPr>
              <a:t>запросов для всех марок оборудования</a:t>
            </a:r>
            <a:endParaRPr lang="ru-RU" sz="2800" b="1" dirty="0" smtClean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11560" y="260648"/>
            <a:ext cx="55464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RFID </a:t>
            </a:r>
            <a:r>
              <a:rPr lang="ru-RU" sz="4400" b="1" dirty="0" smtClean="0">
                <a:solidFill>
                  <a:schemeClr val="bg1"/>
                </a:solidFill>
              </a:rPr>
              <a:t>в </a:t>
            </a:r>
            <a:r>
              <a:rPr lang="en-US" sz="4400" b="1" dirty="0" smtClean="0">
                <a:solidFill>
                  <a:schemeClr val="bg1"/>
                </a:solidFill>
              </a:rPr>
              <a:t>Mobile SMARTS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2920" y="3543399"/>
            <a:ext cx="6917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</a:rPr>
              <a:t>READ </a:t>
            </a:r>
            <a:r>
              <a:rPr lang="en-US" sz="2400" b="1" dirty="0" smtClean="0">
                <a:solidFill>
                  <a:srgbClr val="FFC000"/>
                </a:solidFill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</a:rPr>
              <a:t>tagid</a:t>
            </a:r>
            <a:r>
              <a:rPr lang="en-US" sz="2400" b="1" dirty="0" smtClean="0">
                <a:solidFill>
                  <a:srgbClr val="FFC000"/>
                </a:solidFill>
              </a:rPr>
              <a:t>, </a:t>
            </a:r>
            <a:r>
              <a:rPr lang="en-US" sz="2400" b="1" dirty="0" err="1" smtClean="0">
                <a:solidFill>
                  <a:srgbClr val="FFC000"/>
                </a:solidFill>
              </a:rPr>
              <a:t>tid</a:t>
            </a:r>
            <a:r>
              <a:rPr lang="en-US" sz="2400" b="1" dirty="0" smtClean="0">
                <a:solidFill>
                  <a:srgbClr val="FFC000"/>
                </a:solidFill>
              </a:rPr>
              <a:t>  WHERE  </a:t>
            </a:r>
            <a:r>
              <a:rPr lang="en-US" sz="2400" b="1" dirty="0" err="1" smtClean="0">
                <a:solidFill>
                  <a:srgbClr val="FFC000"/>
                </a:solidFill>
              </a:rPr>
              <a:t>tagid</a:t>
            </a:r>
            <a:r>
              <a:rPr lang="en-US" sz="2400" b="1" dirty="0" smtClean="0">
                <a:solidFill>
                  <a:srgbClr val="FFC000"/>
                </a:solidFill>
              </a:rPr>
              <a:t>(0,32) == “3008”</a:t>
            </a:r>
            <a:endParaRPr lang="ru-RU" sz="2400" b="1" dirty="0" smtClean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82920" y="2895327"/>
            <a:ext cx="6917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</a:rPr>
              <a:t>READ </a:t>
            </a:r>
            <a:r>
              <a:rPr lang="en-US" sz="2400" b="1" dirty="0" smtClean="0">
                <a:solidFill>
                  <a:srgbClr val="FFC000"/>
                </a:solidFill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</a:rPr>
              <a:t>tagid</a:t>
            </a:r>
            <a:endParaRPr lang="ru-RU" sz="2400" b="1" dirty="0" smtClean="0">
              <a:solidFill>
                <a:srgbClr val="FFC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87624" y="4263479"/>
            <a:ext cx="6917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</a:rPr>
              <a:t>WRITE </a:t>
            </a:r>
            <a:r>
              <a:rPr lang="en-US" sz="2400" b="1" dirty="0" smtClean="0">
                <a:solidFill>
                  <a:srgbClr val="FFC000"/>
                </a:solidFill>
              </a:rPr>
              <a:t> user = {</a:t>
            </a:r>
            <a:r>
              <a:rPr lang="en-US" sz="2400" b="1" dirty="0" err="1" smtClean="0">
                <a:solidFill>
                  <a:srgbClr val="FFC000"/>
                </a:solidFill>
              </a:rPr>
              <a:t>mydata</a:t>
            </a:r>
            <a:r>
              <a:rPr lang="en-US" sz="2400" b="1" dirty="0" smtClean="0">
                <a:solidFill>
                  <a:srgbClr val="FFC000"/>
                </a:solidFill>
              </a:rPr>
              <a:t>}  WHERE  </a:t>
            </a:r>
            <a:r>
              <a:rPr lang="en-US" sz="2400" b="1" dirty="0" err="1" smtClean="0">
                <a:solidFill>
                  <a:srgbClr val="FFC000"/>
                </a:solidFill>
              </a:rPr>
              <a:t>epc</a:t>
            </a:r>
            <a:r>
              <a:rPr lang="en-US" sz="2400" b="1" dirty="0" smtClean="0">
                <a:solidFill>
                  <a:srgbClr val="FFC000"/>
                </a:solidFill>
              </a:rPr>
              <a:t> == {</a:t>
            </a:r>
            <a:r>
              <a:rPr lang="en-US" sz="2400" b="1" dirty="0" err="1" smtClean="0">
                <a:solidFill>
                  <a:srgbClr val="FFC000"/>
                </a:solidFill>
              </a:rPr>
              <a:t>myEPC</a:t>
            </a:r>
            <a:r>
              <a:rPr lang="en-US" sz="2400" b="1" dirty="0" smtClean="0">
                <a:solidFill>
                  <a:srgbClr val="FFC000"/>
                </a:solidFill>
              </a:rPr>
              <a:t>}</a:t>
            </a:r>
            <a:endParaRPr lang="ru-RU" sz="2400" b="1" dirty="0" smtClean="0">
              <a:solidFill>
                <a:srgbClr val="FFC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87624" y="4911551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</a:rPr>
              <a:t>WRITE </a:t>
            </a:r>
            <a:r>
              <a:rPr lang="en-US" sz="2400" b="1" dirty="0" smtClean="0">
                <a:solidFill>
                  <a:srgbClr val="FFC000"/>
                </a:solidFill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</a:rPr>
              <a:t>epc.serial</a:t>
            </a:r>
            <a:r>
              <a:rPr lang="en-US" sz="2400" b="1" dirty="0" smtClean="0">
                <a:solidFill>
                  <a:srgbClr val="FFC000"/>
                </a:solidFill>
              </a:rPr>
              <a:t> = {serial}  WHERE  </a:t>
            </a:r>
            <a:r>
              <a:rPr lang="en-US" sz="2400" b="1" dirty="0" err="1" smtClean="0">
                <a:solidFill>
                  <a:srgbClr val="FFC000"/>
                </a:solidFill>
              </a:rPr>
              <a:t>tid</a:t>
            </a:r>
            <a:r>
              <a:rPr lang="en-US" sz="2400" b="1" dirty="0" smtClean="0">
                <a:solidFill>
                  <a:srgbClr val="FFC000"/>
                </a:solidFill>
              </a:rPr>
              <a:t> == “E20FE012”</a:t>
            </a:r>
            <a:endParaRPr lang="ru-RU" sz="2400" b="1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812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14496" y="1538789"/>
            <a:ext cx="7645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Сокрытие сложностей технологии</a:t>
            </a:r>
            <a:endParaRPr lang="ru-RU" sz="2800" b="1" dirty="0" smtClean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11560" y="260648"/>
            <a:ext cx="55464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RFID </a:t>
            </a:r>
            <a:r>
              <a:rPr lang="ru-RU" sz="4400" b="1" dirty="0" smtClean="0">
                <a:solidFill>
                  <a:schemeClr val="bg1"/>
                </a:solidFill>
              </a:rPr>
              <a:t>в </a:t>
            </a:r>
            <a:r>
              <a:rPr lang="en-US" sz="4400" b="1" dirty="0" smtClean="0">
                <a:solidFill>
                  <a:schemeClr val="bg1"/>
                </a:solidFill>
              </a:rPr>
              <a:t>Mobile SMARTS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82920" y="2492896"/>
            <a:ext cx="69174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Автоматическое управление сессиями чтения, фильтрами, флагами меток для улучшения качества чтения</a:t>
            </a:r>
          </a:p>
          <a:p>
            <a:endParaRPr lang="ru-RU" sz="2400" b="1" dirty="0" smtClean="0">
              <a:solidFill>
                <a:srgbClr val="FFC000"/>
              </a:solidFill>
            </a:endParaRPr>
          </a:p>
          <a:p>
            <a:endParaRPr lang="ru-RU" sz="2400" b="1" dirty="0" smtClean="0">
              <a:solidFill>
                <a:srgbClr val="FFC000"/>
              </a:solidFill>
            </a:endParaRPr>
          </a:p>
          <a:p>
            <a:r>
              <a:rPr lang="ru-RU" sz="2400" b="1" dirty="0" smtClean="0">
                <a:solidFill>
                  <a:srgbClr val="FFC000"/>
                </a:solidFill>
              </a:rPr>
              <a:t>Автоматическое управление </a:t>
            </a:r>
            <a:r>
              <a:rPr lang="ru-RU" sz="2400" b="1" dirty="0" smtClean="0">
                <a:solidFill>
                  <a:srgbClr val="FFC000"/>
                </a:solidFill>
              </a:rPr>
              <a:t>статусами и попытками для улучшения </a:t>
            </a:r>
            <a:r>
              <a:rPr lang="ru-RU" sz="2400" b="1" dirty="0" smtClean="0">
                <a:solidFill>
                  <a:srgbClr val="FFC000"/>
                </a:solidFill>
              </a:rPr>
              <a:t>качества </a:t>
            </a:r>
            <a:r>
              <a:rPr lang="ru-RU" sz="2400" b="1" dirty="0" smtClean="0">
                <a:solidFill>
                  <a:srgbClr val="FFC000"/>
                </a:solidFill>
              </a:rPr>
              <a:t>записи</a:t>
            </a:r>
            <a:endParaRPr lang="ru-RU" sz="2400" b="1" dirty="0" smtClean="0">
              <a:solidFill>
                <a:srgbClr val="FFC000"/>
              </a:solidFill>
            </a:endParaRPr>
          </a:p>
          <a:p>
            <a:endParaRPr lang="ru-RU" sz="2400" b="1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812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14496" y="1609636"/>
            <a:ext cx="764593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RFID-</a:t>
            </a:r>
            <a:r>
              <a:rPr lang="ru-RU" sz="2800" b="1" dirty="0" smtClean="0">
                <a:solidFill>
                  <a:schemeClr val="bg1"/>
                </a:solidFill>
              </a:rPr>
              <a:t>решение для чтения/записи </a:t>
            </a:r>
            <a:r>
              <a:rPr lang="ru-RU" sz="2800" b="1" dirty="0" smtClean="0">
                <a:solidFill>
                  <a:srgbClr val="66FF66"/>
                </a:solidFill>
              </a:rPr>
              <a:t>за 5 мин</a:t>
            </a:r>
          </a:p>
          <a:p>
            <a:endParaRPr lang="ru-RU" sz="2800" b="1" dirty="0" smtClean="0">
              <a:solidFill>
                <a:srgbClr val="66FF66"/>
              </a:solidFill>
            </a:endParaRPr>
          </a:p>
          <a:p>
            <a:r>
              <a:rPr lang="ru-RU" sz="2800" b="1" dirty="0" smtClean="0">
                <a:solidFill>
                  <a:schemeClr val="bg1"/>
                </a:solidFill>
              </a:rPr>
              <a:t>В соединении с остальным функционалом </a:t>
            </a:r>
            <a:r>
              <a:rPr lang="en-US" sz="2800" b="1" dirty="0" smtClean="0">
                <a:solidFill>
                  <a:schemeClr val="bg1"/>
                </a:solidFill>
              </a:rPr>
              <a:t>Mobile SMARTS</a:t>
            </a:r>
            <a:endParaRPr lang="ru-RU" sz="2800" b="1" dirty="0" smtClean="0">
              <a:solidFill>
                <a:srgbClr val="66FF66"/>
              </a:solidFill>
            </a:endParaRPr>
          </a:p>
          <a:p>
            <a:endParaRPr lang="en-US" sz="2800" b="1" dirty="0" smtClean="0">
              <a:solidFill>
                <a:srgbClr val="66FF66"/>
              </a:solidFill>
            </a:endParaRPr>
          </a:p>
          <a:p>
            <a:r>
              <a:rPr lang="ru-RU" sz="2800" b="1" dirty="0" smtClean="0">
                <a:solidFill>
                  <a:schemeClr val="bg1"/>
                </a:solidFill>
              </a:rPr>
              <a:t>В учетную систему придет готовый красивый итоговый документ </a:t>
            </a:r>
            <a:r>
              <a:rPr lang="en-US" sz="2800" b="1" dirty="0" smtClean="0">
                <a:solidFill>
                  <a:schemeClr val="bg1"/>
                </a:solidFill>
              </a:rPr>
              <a:t>Mobile </a:t>
            </a:r>
            <a:r>
              <a:rPr lang="en-US" sz="2800" b="1" dirty="0" smtClean="0">
                <a:solidFill>
                  <a:schemeClr val="bg1"/>
                </a:solidFill>
              </a:rPr>
              <a:t>SMARTS</a:t>
            </a:r>
            <a:endParaRPr lang="ru-RU" sz="2800" b="1" dirty="0" smtClean="0">
              <a:solidFill>
                <a:srgbClr val="66FF66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11560" y="260648"/>
            <a:ext cx="55464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RFID </a:t>
            </a:r>
            <a:r>
              <a:rPr lang="ru-RU" sz="4400" b="1" dirty="0" smtClean="0">
                <a:solidFill>
                  <a:schemeClr val="bg1"/>
                </a:solidFill>
              </a:rPr>
              <a:t>в </a:t>
            </a:r>
            <a:r>
              <a:rPr lang="en-US" sz="4400" b="1" dirty="0" smtClean="0">
                <a:solidFill>
                  <a:schemeClr val="bg1"/>
                </a:solidFill>
              </a:rPr>
              <a:t>Mobile SMARTS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812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980728"/>
            <a:ext cx="6705951" cy="85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275856" y="3140968"/>
            <a:ext cx="2709140" cy="769441"/>
          </a:xfrm>
          <a:prstGeom prst="rect">
            <a:avLst/>
          </a:prstGeom>
          <a:solidFill>
            <a:srgbClr val="000000">
              <a:alpha val="43137"/>
            </a:srgbClr>
          </a:solidFill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FFC000"/>
                </a:solidFill>
              </a:rPr>
              <a:t>СПАСИБО!</a:t>
            </a:r>
            <a:endParaRPr lang="ru-RU" sz="4400" b="1" dirty="0"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12032" y="5867980"/>
            <a:ext cx="2034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www.cleverence.ru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893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1560" y="260648"/>
            <a:ext cx="56755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Немного о технологии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5536" y="1412776"/>
            <a:ext cx="842493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C000"/>
                </a:solidFill>
              </a:rPr>
              <a:t>RFID</a:t>
            </a:r>
            <a:r>
              <a:rPr lang="ru-RU" sz="2400" b="1" dirty="0" smtClean="0">
                <a:solidFill>
                  <a:schemeClr val="bg1"/>
                </a:solidFill>
              </a:rPr>
              <a:t> («</a:t>
            </a:r>
            <a:r>
              <a:rPr lang="ru-RU" sz="2400" b="1" dirty="0" smtClean="0">
                <a:solidFill>
                  <a:srgbClr val="FFC000"/>
                </a:solidFill>
              </a:rPr>
              <a:t>Эр Эф Ай Ди</a:t>
            </a:r>
            <a:r>
              <a:rPr lang="ru-RU" sz="2400" b="1" dirty="0" smtClean="0">
                <a:solidFill>
                  <a:schemeClr val="bg1"/>
                </a:solidFill>
              </a:rPr>
              <a:t>», </a:t>
            </a:r>
            <a:r>
              <a:rPr lang="en-US" sz="2400" b="1" dirty="0" smtClean="0">
                <a:solidFill>
                  <a:schemeClr val="bg1"/>
                </a:solidFill>
              </a:rPr>
              <a:t>Radio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Frequency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Identification</a:t>
            </a:r>
            <a:r>
              <a:rPr lang="ru-RU" sz="2400" b="1" dirty="0" smtClean="0">
                <a:solidFill>
                  <a:schemeClr val="bg1"/>
                </a:solidFill>
              </a:rPr>
              <a:t> – «радио-частотная идентификация») – это </a:t>
            </a:r>
            <a:r>
              <a:rPr lang="ru-RU" sz="2400" b="1" dirty="0" smtClean="0">
                <a:solidFill>
                  <a:srgbClr val="FFC000"/>
                </a:solidFill>
              </a:rPr>
              <a:t>набор</a:t>
            </a:r>
            <a:r>
              <a:rPr lang="ru-RU" sz="2400" b="1" dirty="0" smtClean="0">
                <a:solidFill>
                  <a:schemeClr val="bg1"/>
                </a:solidFill>
              </a:rPr>
              <a:t> разнородных </a:t>
            </a:r>
            <a:r>
              <a:rPr lang="ru-RU" sz="2400" b="1" dirty="0" smtClean="0">
                <a:solidFill>
                  <a:srgbClr val="FFC000"/>
                </a:solidFill>
              </a:rPr>
              <a:t>технологий и стандартов</a:t>
            </a:r>
            <a:r>
              <a:rPr lang="ru-RU" sz="2400" b="1" dirty="0" smtClean="0">
                <a:solidFill>
                  <a:schemeClr val="bg1"/>
                </a:solidFill>
              </a:rPr>
              <a:t>, обеспечивающих </a:t>
            </a:r>
            <a:r>
              <a:rPr lang="ru-RU" sz="2400" b="1" dirty="0" smtClean="0">
                <a:solidFill>
                  <a:srgbClr val="FFC000"/>
                </a:solidFill>
              </a:rPr>
              <a:t>бесконтактную идентификацию</a:t>
            </a:r>
            <a:r>
              <a:rPr lang="ru-RU" sz="2400" b="1" dirty="0" smtClean="0">
                <a:solidFill>
                  <a:schemeClr val="bg1"/>
                </a:solidFill>
              </a:rPr>
              <a:t> чего-либо по радио-каналу на расстояниях от нескольких сантиметров до сотен метров путем обмена данными между специальным устройством чтения, называемым </a:t>
            </a:r>
            <a:r>
              <a:rPr lang="en-US" sz="2400" b="1" dirty="0" smtClean="0">
                <a:solidFill>
                  <a:srgbClr val="FFC000"/>
                </a:solidFill>
              </a:rPr>
              <a:t>RFID</a:t>
            </a:r>
            <a:r>
              <a:rPr lang="ru-RU" sz="2400" b="1" dirty="0" smtClean="0">
                <a:solidFill>
                  <a:srgbClr val="FFC000"/>
                </a:solidFill>
              </a:rPr>
              <a:t>-ридер</a:t>
            </a:r>
            <a:r>
              <a:rPr lang="ru-RU" sz="2400" b="1" dirty="0" smtClean="0">
                <a:solidFill>
                  <a:schemeClr val="bg1"/>
                </a:solidFill>
              </a:rPr>
              <a:t>, и </a:t>
            </a:r>
            <a:r>
              <a:rPr lang="ru-RU" sz="2400" b="1" dirty="0" smtClean="0">
                <a:solidFill>
                  <a:srgbClr val="FFC000"/>
                </a:solidFill>
              </a:rPr>
              <a:t>специальными метками </a:t>
            </a:r>
            <a:r>
              <a:rPr lang="ru-RU" sz="2400" b="1" dirty="0" smtClean="0">
                <a:solidFill>
                  <a:schemeClr val="bg1"/>
                </a:solidFill>
              </a:rPr>
              <a:t>с антенной и микрочипом, которые наносятся на интересующие объекты.</a:t>
            </a:r>
          </a:p>
        </p:txBody>
      </p:sp>
    </p:spTree>
    <p:extLst>
      <p:ext uri="{BB962C8B-B14F-4D97-AF65-F5344CB8AC3E}">
        <p14:creationId xmlns:p14="http://schemas.microsoft.com/office/powerpoint/2010/main" xmlns="" val="120551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470252"/>
            <a:ext cx="86409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1800"/>
              </a:spcBef>
              <a:buFont typeface="+mj-lt"/>
              <a:buAutoNum type="arabicPeriod"/>
            </a:pPr>
            <a:r>
              <a:rPr lang="ru-RU" sz="2400" dirty="0" smtClean="0">
                <a:solidFill>
                  <a:schemeClr val="bg1"/>
                </a:solidFill>
              </a:rPr>
              <a:t>Метки и считыватели должны работать на частотах </a:t>
            </a:r>
            <a:r>
              <a:rPr lang="en-US" sz="2400" dirty="0" smtClean="0">
                <a:solidFill>
                  <a:schemeClr val="bg1"/>
                </a:solidFill>
              </a:rPr>
              <a:t>UHF</a:t>
            </a:r>
            <a:r>
              <a:rPr lang="ru-RU" sz="2400" dirty="0" smtClean="0">
                <a:solidFill>
                  <a:schemeClr val="bg1"/>
                </a:solidFill>
              </a:rPr>
              <a:t>*                                      </a:t>
            </a:r>
            <a:r>
              <a:rPr lang="ru-RU" dirty="0" smtClean="0">
                <a:solidFill>
                  <a:srgbClr val="FFC000"/>
                </a:solidFill>
              </a:rPr>
              <a:t>(при </a:t>
            </a:r>
            <a:r>
              <a:rPr lang="ru-RU" dirty="0" smtClean="0">
                <a:solidFill>
                  <a:srgbClr val="FFC000"/>
                </a:solidFill>
              </a:rPr>
              <a:t>этом и считывателям, и меткам, теоретически не запрещается в дополнение к </a:t>
            </a:r>
            <a:r>
              <a:rPr lang="en-US" dirty="0" smtClean="0">
                <a:solidFill>
                  <a:srgbClr val="FFC000"/>
                </a:solidFill>
              </a:rPr>
              <a:t>UHF</a:t>
            </a:r>
            <a:r>
              <a:rPr lang="ru-RU" dirty="0" smtClean="0">
                <a:solidFill>
                  <a:srgbClr val="FFC000"/>
                </a:solidFill>
              </a:rPr>
              <a:t> поддерживать и любые другие частоты</a:t>
            </a:r>
            <a:r>
              <a:rPr lang="ru-RU" dirty="0" smtClean="0">
                <a:solidFill>
                  <a:srgbClr val="FFC000"/>
                </a:solidFill>
              </a:rPr>
              <a:t>)</a:t>
            </a:r>
            <a:endParaRPr lang="ru-RU" sz="2400" dirty="0" smtClean="0">
              <a:solidFill>
                <a:srgbClr val="FFC000"/>
              </a:solidFill>
            </a:endParaRPr>
          </a:p>
          <a:p>
            <a:pPr marL="800100" lvl="1" indent="-342900">
              <a:spcBef>
                <a:spcPts val="1800"/>
              </a:spcBef>
              <a:buFont typeface="+mj-lt"/>
              <a:buAutoNum type="arabicPeriod"/>
            </a:pPr>
            <a:r>
              <a:rPr lang="ru-RU" sz="2400" dirty="0" smtClean="0">
                <a:solidFill>
                  <a:schemeClr val="bg1"/>
                </a:solidFill>
              </a:rPr>
              <a:t>Чип каждой метки должен иметь свой уникальный идентификационный номер, прошитый производителем еще на стадии </a:t>
            </a:r>
            <a:r>
              <a:rPr lang="ru-RU" sz="2400" dirty="0" smtClean="0">
                <a:solidFill>
                  <a:schemeClr val="bg1"/>
                </a:solidFill>
              </a:rPr>
              <a:t>производства                                                       </a:t>
            </a:r>
            <a:r>
              <a:rPr lang="ru-RU" dirty="0" smtClean="0">
                <a:solidFill>
                  <a:srgbClr val="FFC000"/>
                </a:solidFill>
              </a:rPr>
              <a:t>(при </a:t>
            </a:r>
            <a:r>
              <a:rPr lang="ru-RU" dirty="0" smtClean="0">
                <a:solidFill>
                  <a:srgbClr val="FFC000"/>
                </a:solidFill>
              </a:rPr>
              <a:t>этом в стандарте прописана структура </a:t>
            </a:r>
            <a:r>
              <a:rPr lang="ru-RU" dirty="0" smtClean="0">
                <a:solidFill>
                  <a:srgbClr val="FFC000"/>
                </a:solidFill>
              </a:rPr>
              <a:t>номера. </a:t>
            </a:r>
            <a:r>
              <a:rPr lang="ru-RU" dirty="0" smtClean="0">
                <a:solidFill>
                  <a:srgbClr val="FFC000"/>
                </a:solidFill>
              </a:rPr>
              <a:t>EPCglobal занимается регистрацией производителей чипов и выдает им те самые номера производителя</a:t>
            </a:r>
            <a:r>
              <a:rPr lang="ru-RU" dirty="0" smtClean="0">
                <a:solidFill>
                  <a:srgbClr val="FFC000"/>
                </a:solidFill>
              </a:rPr>
              <a:t>)</a:t>
            </a:r>
            <a:endParaRPr lang="ru-RU" sz="2400" dirty="0" smtClean="0">
              <a:solidFill>
                <a:srgbClr val="FFC000"/>
              </a:solidFill>
            </a:endParaRPr>
          </a:p>
          <a:p>
            <a:pPr marL="800100" lvl="1" indent="-342900">
              <a:spcBef>
                <a:spcPts val="1800"/>
              </a:spcBef>
              <a:buFont typeface="+mj-lt"/>
              <a:buAutoNum type="arabicPeriod"/>
            </a:pPr>
            <a:r>
              <a:rPr lang="ru-RU" sz="2400" dirty="0" smtClean="0">
                <a:solidFill>
                  <a:schemeClr val="bg1"/>
                </a:solidFill>
              </a:rPr>
              <a:t>Метки должны поддерживать не только чтение с них, но и запись данных в </a:t>
            </a:r>
            <a:r>
              <a:rPr lang="ru-RU" sz="2400" dirty="0" smtClean="0">
                <a:solidFill>
                  <a:schemeClr val="bg1"/>
                </a:solidFill>
              </a:rPr>
              <a:t>метку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11560" y="260648"/>
            <a:ext cx="56124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Стандарт </a:t>
            </a:r>
            <a:r>
              <a:rPr lang="en-US" sz="4400" b="1" dirty="0" smtClean="0">
                <a:solidFill>
                  <a:schemeClr val="bg1"/>
                </a:solidFill>
              </a:rPr>
              <a:t>Class 1 Gen 2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536" y="5879013"/>
            <a:ext cx="8352928" cy="646331"/>
          </a:xfrm>
          <a:prstGeom prst="rect">
            <a:avLst/>
          </a:prstGeom>
          <a:solidFill>
            <a:srgbClr val="000000">
              <a:alpha val="45098"/>
            </a:srgbClr>
          </a:solidFill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*</a:t>
            </a:r>
            <a:r>
              <a:rPr lang="en-US" b="1" dirty="0" smtClean="0">
                <a:solidFill>
                  <a:srgbClr val="FFC000"/>
                </a:solidFill>
              </a:rPr>
              <a:t>UHF</a:t>
            </a:r>
            <a:r>
              <a:rPr lang="ru-RU" b="1" dirty="0" smtClean="0">
                <a:solidFill>
                  <a:schemeClr val="bg1"/>
                </a:solidFill>
              </a:rPr>
              <a:t> (</a:t>
            </a:r>
            <a:r>
              <a:rPr lang="en-US" b="1" dirty="0" smtClean="0">
                <a:solidFill>
                  <a:schemeClr val="bg1"/>
                </a:solidFill>
              </a:rPr>
              <a:t>Ultra High-Frequency</a:t>
            </a:r>
            <a:r>
              <a:rPr lang="ru-RU" b="1" dirty="0" smtClean="0">
                <a:solidFill>
                  <a:schemeClr val="bg1"/>
                </a:solidFill>
              </a:rPr>
              <a:t>, сверхвысокие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частоты</a:t>
            </a:r>
            <a:r>
              <a:rPr lang="en-US" b="1" dirty="0" smtClean="0">
                <a:solidFill>
                  <a:schemeClr val="bg1"/>
                </a:solidFill>
              </a:rPr>
              <a:t>)</a:t>
            </a:r>
            <a:r>
              <a:rPr lang="ru-RU" b="1" dirty="0" smtClean="0">
                <a:solidFill>
                  <a:schemeClr val="bg1"/>
                </a:solidFill>
              </a:rPr>
              <a:t> - технологии </a:t>
            </a:r>
            <a:r>
              <a:rPr lang="ru-RU" b="1" dirty="0" smtClean="0">
                <a:solidFill>
                  <a:schemeClr val="bg1"/>
                </a:solidFill>
              </a:rPr>
              <a:t>и оборудование </a:t>
            </a:r>
            <a:r>
              <a:rPr lang="ru-RU" b="1" dirty="0" smtClean="0">
                <a:solidFill>
                  <a:schemeClr val="bg1"/>
                </a:solidFill>
              </a:rPr>
              <a:t>для </a:t>
            </a:r>
            <a:r>
              <a:rPr lang="ru-RU" b="1" dirty="0" smtClean="0">
                <a:solidFill>
                  <a:schemeClr val="bg1"/>
                </a:solidFill>
              </a:rPr>
              <a:t>работы на частотах 433 МГц,  860-960 МГц, </a:t>
            </a:r>
            <a:r>
              <a:rPr lang="ru-RU" b="1" dirty="0" smtClean="0">
                <a:solidFill>
                  <a:schemeClr val="bg1"/>
                </a:solidFill>
              </a:rPr>
              <a:t>2.4-2.45 </a:t>
            </a:r>
            <a:r>
              <a:rPr lang="ru-RU" b="1" dirty="0" smtClean="0">
                <a:solidFill>
                  <a:schemeClr val="bg1"/>
                </a:solidFill>
              </a:rPr>
              <a:t>ГГц и </a:t>
            </a:r>
            <a:r>
              <a:rPr lang="ru-RU" b="1" dirty="0" smtClean="0">
                <a:solidFill>
                  <a:schemeClr val="bg1"/>
                </a:solidFill>
              </a:rPr>
              <a:t>5.2-5.8 </a:t>
            </a:r>
            <a:r>
              <a:rPr lang="ru-RU" b="1" dirty="0" smtClean="0">
                <a:solidFill>
                  <a:schemeClr val="bg1"/>
                </a:solidFill>
              </a:rPr>
              <a:t>ГГц.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470252"/>
            <a:ext cx="83529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spcBef>
                <a:spcPts val="1800"/>
              </a:spcBef>
              <a:buFont typeface="+mj-lt"/>
              <a:buAutoNum type="arabicPeriod" startAt="4"/>
            </a:pPr>
            <a:r>
              <a:rPr lang="ru-RU" sz="2400" dirty="0" smtClean="0">
                <a:solidFill>
                  <a:schemeClr val="bg1"/>
                </a:solidFill>
              </a:rPr>
              <a:t>В чипе должен присутствовать специальный банк памяти для хранения уникального идентификатора маркируемого объекта (так называемого </a:t>
            </a:r>
            <a:r>
              <a:rPr lang="en-US" sz="2400" dirty="0" smtClean="0">
                <a:solidFill>
                  <a:schemeClr val="bg1"/>
                </a:solidFill>
              </a:rPr>
              <a:t>EPC</a:t>
            </a:r>
            <a:r>
              <a:rPr lang="ru-RU" sz="2400" dirty="0" smtClean="0">
                <a:solidFill>
                  <a:schemeClr val="bg1"/>
                </a:solidFill>
              </a:rPr>
              <a:t>)                                    </a:t>
            </a:r>
            <a:r>
              <a:rPr lang="ru-RU" dirty="0" smtClean="0">
                <a:solidFill>
                  <a:srgbClr val="FFC000"/>
                </a:solidFill>
              </a:rPr>
              <a:t>(записывается пользователем метки.  это в дополнение к номеру чипа, записываемому производителем, и вообще не имеет к номеру чипа никакого отношения)</a:t>
            </a:r>
            <a:endParaRPr lang="ru-RU" sz="2400" dirty="0" smtClean="0">
              <a:solidFill>
                <a:srgbClr val="FFC000"/>
              </a:solidFill>
            </a:endParaRPr>
          </a:p>
          <a:p>
            <a:pPr marL="914400" lvl="1" indent="-457200">
              <a:spcBef>
                <a:spcPts val="1800"/>
              </a:spcBef>
              <a:buFont typeface="+mj-lt"/>
              <a:buAutoNum type="arabicPeriod" startAt="4"/>
            </a:pPr>
            <a:r>
              <a:rPr lang="ru-RU" sz="2400" dirty="0" smtClean="0">
                <a:solidFill>
                  <a:schemeClr val="bg1"/>
                </a:solidFill>
              </a:rPr>
              <a:t>Метки </a:t>
            </a:r>
            <a:r>
              <a:rPr lang="ru-RU" sz="2400" dirty="0" smtClean="0">
                <a:solidFill>
                  <a:schemeClr val="bg1"/>
                </a:solidFill>
              </a:rPr>
              <a:t>должны позволять задавать пароль доступа на чтение </a:t>
            </a:r>
            <a:r>
              <a:rPr lang="ru-RU" sz="2400" dirty="0" smtClean="0">
                <a:solidFill>
                  <a:schemeClr val="bg1"/>
                </a:solidFill>
              </a:rPr>
              <a:t>и </a:t>
            </a:r>
            <a:r>
              <a:rPr lang="ru-RU" sz="2400" dirty="0" smtClean="0">
                <a:solidFill>
                  <a:schemeClr val="bg1"/>
                </a:solidFill>
              </a:rPr>
              <a:t>запись </a:t>
            </a:r>
            <a:r>
              <a:rPr lang="ru-RU" sz="2400" dirty="0" smtClean="0">
                <a:solidFill>
                  <a:schemeClr val="bg1"/>
                </a:solidFill>
              </a:rPr>
              <a:t>данных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914400" lvl="1" indent="-457200">
              <a:spcBef>
                <a:spcPts val="1800"/>
              </a:spcBef>
              <a:buFont typeface="+mj-lt"/>
              <a:buAutoNum type="arabicPeriod" startAt="4"/>
            </a:pPr>
            <a:r>
              <a:rPr lang="ru-RU" sz="2400" dirty="0" smtClean="0">
                <a:solidFill>
                  <a:schemeClr val="bg1"/>
                </a:solidFill>
              </a:rPr>
              <a:t>Метки </a:t>
            </a:r>
            <a:r>
              <a:rPr lang="ru-RU" sz="2400" dirty="0" smtClean="0">
                <a:solidFill>
                  <a:schemeClr val="bg1"/>
                </a:solidFill>
              </a:rPr>
              <a:t>должны позволять «прожигать» данные намертво, так чтобы их уже нельзя было </a:t>
            </a:r>
            <a:r>
              <a:rPr lang="ru-RU" sz="2400" dirty="0" smtClean="0">
                <a:solidFill>
                  <a:schemeClr val="bg1"/>
                </a:solidFill>
              </a:rPr>
              <a:t>переписать</a:t>
            </a:r>
            <a:r>
              <a:rPr lang="en-US" sz="2400" dirty="0" smtClean="0">
                <a:solidFill>
                  <a:schemeClr val="bg1"/>
                </a:solidFill>
              </a:rPr>
              <a:t>          </a:t>
            </a:r>
            <a:r>
              <a:rPr lang="ru-RU" sz="2400" dirty="0" smtClean="0">
                <a:solidFill>
                  <a:schemeClr val="bg1"/>
                </a:solidFill>
              </a:rPr>
              <a:t>             </a:t>
            </a:r>
            <a:r>
              <a:rPr lang="en-US" sz="2400" dirty="0" smtClean="0">
                <a:solidFill>
                  <a:schemeClr val="bg1"/>
                </a:solidFill>
              </a:rPr>
              <a:t>  </a:t>
            </a:r>
            <a:r>
              <a:rPr lang="ru-RU" dirty="0" smtClean="0">
                <a:solidFill>
                  <a:srgbClr val="FFC000"/>
                </a:solidFill>
              </a:rPr>
              <a:t>(для защиты от мошенничества)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11560" y="260648"/>
            <a:ext cx="56755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Стандарт </a:t>
            </a:r>
            <a:r>
              <a:rPr lang="en-US" sz="4400" b="1" dirty="0" smtClean="0">
                <a:solidFill>
                  <a:schemeClr val="bg1"/>
                </a:solidFill>
              </a:rPr>
              <a:t>Class 1 Gen 2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470252"/>
            <a:ext cx="8424936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spcBef>
                <a:spcPts val="1800"/>
              </a:spcBef>
              <a:buFont typeface="+mj-lt"/>
              <a:buAutoNum type="arabicPeriod" startAt="7"/>
            </a:pPr>
            <a:r>
              <a:rPr lang="ru-RU" sz="2400" dirty="0" smtClean="0">
                <a:solidFill>
                  <a:schemeClr val="bg1"/>
                </a:solidFill>
              </a:rPr>
              <a:t>Метки </a:t>
            </a:r>
            <a:r>
              <a:rPr lang="ru-RU" sz="2400" dirty="0" smtClean="0">
                <a:solidFill>
                  <a:schemeClr val="bg1"/>
                </a:solidFill>
              </a:rPr>
              <a:t>должны позволять безвозвратно стирать с них </a:t>
            </a:r>
            <a:r>
              <a:rPr lang="ru-RU" sz="2400" dirty="0" smtClean="0">
                <a:solidFill>
                  <a:schemeClr val="bg1"/>
                </a:solidFill>
              </a:rPr>
              <a:t>всю информацию</a:t>
            </a:r>
            <a:r>
              <a:rPr lang="ru-RU" sz="2400" dirty="0" smtClean="0">
                <a:solidFill>
                  <a:schemeClr val="bg1"/>
                </a:solidFill>
              </a:rPr>
              <a:t>, производить так называемое «убийство» метки</a:t>
            </a:r>
          </a:p>
          <a:p>
            <a:pPr marL="914400" lvl="1" indent="-457200">
              <a:spcBef>
                <a:spcPts val="1800"/>
              </a:spcBef>
              <a:buFont typeface="+mj-lt"/>
              <a:buAutoNum type="arabicPeriod" startAt="7"/>
            </a:pPr>
            <a:r>
              <a:rPr lang="ru-RU" sz="2400" dirty="0" smtClean="0">
                <a:solidFill>
                  <a:schemeClr val="bg1"/>
                </a:solidFill>
              </a:rPr>
              <a:t>Метки </a:t>
            </a:r>
            <a:r>
              <a:rPr lang="ru-RU" sz="2400" dirty="0" smtClean="0">
                <a:solidFill>
                  <a:schemeClr val="bg1"/>
                </a:solidFill>
              </a:rPr>
              <a:t>должны позволять задавать пароль на эту функцию «убийства», в дополнение к паролю на доступ к </a:t>
            </a:r>
            <a:r>
              <a:rPr lang="ru-RU" sz="2400" dirty="0" smtClean="0">
                <a:solidFill>
                  <a:schemeClr val="bg1"/>
                </a:solidFill>
              </a:rPr>
              <a:t>чтению/записи</a:t>
            </a:r>
            <a:endParaRPr lang="ru-RU" sz="2400" dirty="0" smtClean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11560" y="260648"/>
            <a:ext cx="56755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Стандарт </a:t>
            </a:r>
            <a:r>
              <a:rPr lang="en-US" sz="4400" b="1" dirty="0" smtClean="0">
                <a:solidFill>
                  <a:schemeClr val="bg1"/>
                </a:solidFill>
              </a:rPr>
              <a:t>Class 1 Gen 2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11560" y="260648"/>
            <a:ext cx="56755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Стандарт </a:t>
            </a:r>
            <a:r>
              <a:rPr lang="en-US" sz="4400" b="1" dirty="0" smtClean="0">
                <a:solidFill>
                  <a:schemeClr val="bg1"/>
                </a:solidFill>
              </a:rPr>
              <a:t>Class 1 Gen 2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536" y="1268760"/>
            <a:ext cx="8352928" cy="4665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ru-RU" sz="2400" b="1" dirty="0" smtClean="0">
                <a:solidFill>
                  <a:schemeClr val="bg1"/>
                </a:solidFill>
              </a:rPr>
              <a:t>Принцип идентификации </a:t>
            </a:r>
            <a:r>
              <a:rPr lang="ru-RU" sz="2400" b="1" dirty="0" smtClean="0">
                <a:solidFill>
                  <a:schemeClr val="bg1"/>
                </a:solidFill>
              </a:rPr>
              <a:t>с </a:t>
            </a:r>
            <a:r>
              <a:rPr lang="ru-RU" sz="2400" b="1" dirty="0" smtClean="0">
                <a:solidFill>
                  <a:schemeClr val="bg1"/>
                </a:solidFill>
              </a:rPr>
              <a:t>помощью меток </a:t>
            </a:r>
            <a:r>
              <a:rPr lang="en-US" sz="2400" b="1" dirty="0" smtClean="0">
                <a:solidFill>
                  <a:schemeClr val="bg1"/>
                </a:solidFill>
              </a:rPr>
              <a:t>Gen</a:t>
            </a:r>
            <a:r>
              <a:rPr lang="ru-RU" sz="2400" b="1" dirty="0" smtClean="0">
                <a:solidFill>
                  <a:schemeClr val="bg1"/>
                </a:solidFill>
              </a:rPr>
              <a:t>2:</a:t>
            </a:r>
            <a:endParaRPr lang="ru-RU" sz="2400" b="1" dirty="0" smtClean="0">
              <a:solidFill>
                <a:schemeClr val="bg1"/>
              </a:solidFill>
            </a:endParaRPr>
          </a:p>
          <a:p>
            <a:pPr marL="800100" lvl="1" indent="-342900">
              <a:lnSpc>
                <a:spcPct val="12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ru-RU" sz="2000" b="1" dirty="0" smtClean="0">
                <a:solidFill>
                  <a:schemeClr val="bg1"/>
                </a:solidFill>
              </a:rPr>
              <a:t>В метку записывается </a:t>
            </a:r>
            <a:r>
              <a:rPr lang="ru-RU" sz="2000" b="1" dirty="0" smtClean="0">
                <a:solidFill>
                  <a:srgbClr val="FFC000"/>
                </a:solidFill>
              </a:rPr>
              <a:t>уникальный номер идентифицируемого объекта </a:t>
            </a:r>
            <a:r>
              <a:rPr lang="ru-RU" sz="2000" b="1" dirty="0" smtClean="0">
                <a:solidFill>
                  <a:schemeClr val="bg1"/>
                </a:solidFill>
              </a:rPr>
              <a:t>(</a:t>
            </a:r>
            <a:r>
              <a:rPr lang="ru-RU" sz="2000" b="1" dirty="0" smtClean="0">
                <a:solidFill>
                  <a:srgbClr val="FFC000"/>
                </a:solidFill>
              </a:rPr>
              <a:t>в виде </a:t>
            </a:r>
            <a:r>
              <a:rPr lang="en-US" sz="2000" b="1" dirty="0" smtClean="0">
                <a:solidFill>
                  <a:srgbClr val="FFC000"/>
                </a:solidFill>
              </a:rPr>
              <a:t>EPC</a:t>
            </a:r>
            <a:r>
              <a:rPr lang="ru-RU" sz="2000" b="1" dirty="0" smtClean="0">
                <a:solidFill>
                  <a:schemeClr val="bg1"/>
                </a:solidFill>
              </a:rPr>
              <a:t>).  </a:t>
            </a:r>
            <a:r>
              <a:rPr lang="ru-RU" sz="2000" b="1" dirty="0" smtClean="0">
                <a:solidFill>
                  <a:schemeClr val="bg1"/>
                </a:solidFill>
              </a:rPr>
              <a:t>Метка крепится к объекту.  Таким образом, </a:t>
            </a:r>
            <a:r>
              <a:rPr lang="en-US" sz="2000" b="1" dirty="0" smtClean="0">
                <a:solidFill>
                  <a:schemeClr val="bg1"/>
                </a:solidFill>
              </a:rPr>
              <a:t>EPC</a:t>
            </a:r>
            <a:r>
              <a:rPr lang="ru-RU" sz="2000" b="1" dirty="0" smtClean="0">
                <a:solidFill>
                  <a:schemeClr val="bg1"/>
                </a:solidFill>
              </a:rPr>
              <a:t> в метке идентифицирует объект, к которому прикреплена метка.  Метки инвентаризуются по </a:t>
            </a:r>
            <a:r>
              <a:rPr lang="en-US" sz="2000" b="1" dirty="0" smtClean="0">
                <a:solidFill>
                  <a:schemeClr val="bg1"/>
                </a:solidFill>
              </a:rPr>
              <a:t>EPC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ru-RU" sz="2000" b="1" dirty="0" smtClean="0">
                <a:solidFill>
                  <a:schemeClr val="bg1"/>
                </a:solidFill>
              </a:rPr>
              <a:t>со </a:t>
            </a:r>
            <a:r>
              <a:rPr lang="ru-RU" sz="2000" b="1" dirty="0" smtClean="0">
                <a:solidFill>
                  <a:schemeClr val="bg1"/>
                </a:solidFill>
              </a:rPr>
              <a:t>скоростью тысяча меток в </a:t>
            </a:r>
            <a:r>
              <a:rPr lang="ru-RU" sz="2000" b="1" dirty="0" smtClean="0">
                <a:solidFill>
                  <a:schemeClr val="bg1"/>
                </a:solidFill>
              </a:rPr>
              <a:t>секунду.</a:t>
            </a:r>
          </a:p>
          <a:p>
            <a:pPr marL="800100" lvl="1" indent="-342900">
              <a:lnSpc>
                <a:spcPct val="12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ru-RU" sz="2000" b="1" dirty="0" smtClean="0">
                <a:solidFill>
                  <a:schemeClr val="bg1"/>
                </a:solidFill>
              </a:rPr>
              <a:t>В </a:t>
            </a:r>
            <a:r>
              <a:rPr lang="ru-RU" sz="2000" b="1" dirty="0" smtClean="0">
                <a:solidFill>
                  <a:schemeClr val="bg1"/>
                </a:solidFill>
              </a:rPr>
              <a:t>метке дополнительно хранится </a:t>
            </a:r>
            <a:r>
              <a:rPr lang="ru-RU" sz="2000" b="1" dirty="0" smtClean="0">
                <a:solidFill>
                  <a:srgbClr val="FFC000"/>
                </a:solidFill>
              </a:rPr>
              <a:t>уникальный номер чипа</a:t>
            </a:r>
            <a:r>
              <a:rPr lang="ru-RU" sz="2000" b="1" dirty="0" smtClean="0">
                <a:solidFill>
                  <a:schemeClr val="bg1"/>
                </a:solidFill>
              </a:rPr>
              <a:t>, который </a:t>
            </a:r>
            <a:r>
              <a:rPr lang="ru-RU" sz="2000" b="1" dirty="0" smtClean="0">
                <a:solidFill>
                  <a:srgbClr val="FFC000"/>
                </a:solidFill>
              </a:rPr>
              <a:t>идентифицирует саму метку</a:t>
            </a:r>
            <a:r>
              <a:rPr lang="ru-RU" sz="2000" b="1" dirty="0" smtClean="0">
                <a:solidFill>
                  <a:schemeClr val="bg1"/>
                </a:solidFill>
              </a:rPr>
              <a:t>, а не тот объект, к которому она прикреплена.  Номер чипа не связан с </a:t>
            </a:r>
            <a:r>
              <a:rPr lang="en-US" sz="2000" b="1" dirty="0" smtClean="0">
                <a:solidFill>
                  <a:schemeClr val="bg1"/>
                </a:solidFill>
              </a:rPr>
              <a:t>EPC</a:t>
            </a:r>
            <a:r>
              <a:rPr lang="ru-RU" sz="2000" b="1" dirty="0" smtClean="0">
                <a:solidFill>
                  <a:schemeClr val="bg1"/>
                </a:solidFill>
              </a:rPr>
              <a:t> и не имеет никакого отношения к идентифицируемому объекту.  </a:t>
            </a:r>
            <a:r>
              <a:rPr lang="ru-RU" sz="2000" b="1" dirty="0" smtClean="0">
                <a:solidFill>
                  <a:schemeClr val="bg1"/>
                </a:solidFill>
              </a:rPr>
              <a:t>        Номера </a:t>
            </a:r>
            <a:r>
              <a:rPr lang="ru-RU" sz="2000" b="1" dirty="0" smtClean="0">
                <a:solidFill>
                  <a:schemeClr val="bg1"/>
                </a:solidFill>
              </a:rPr>
              <a:t>чипов считываются медленно, по одному за </a:t>
            </a:r>
            <a:r>
              <a:rPr lang="ru-RU" sz="2000" b="1" dirty="0" smtClean="0">
                <a:solidFill>
                  <a:schemeClr val="bg1"/>
                </a:solidFill>
              </a:rPr>
              <a:t>раз.</a:t>
            </a:r>
            <a:endParaRPr lang="ru-RU" sz="20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1538496"/>
            <a:ext cx="6624736" cy="275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spcBef>
                <a:spcPts val="1800"/>
              </a:spcBef>
              <a:buFont typeface="+mj-lt"/>
              <a:buAutoNum type="arabicPeriod"/>
            </a:pPr>
            <a:r>
              <a:rPr lang="ru-RU" sz="3200" b="1" dirty="0" smtClean="0">
                <a:solidFill>
                  <a:schemeClr val="bg1"/>
                </a:solidFill>
              </a:rPr>
              <a:t>Считыватели стационарные</a:t>
            </a:r>
            <a:endParaRPr lang="ru-RU" sz="3200" b="1" dirty="0" smtClean="0">
              <a:solidFill>
                <a:schemeClr val="bg1"/>
              </a:solidFill>
            </a:endParaRPr>
          </a:p>
          <a:p>
            <a:pPr marL="914400" lvl="1" indent="-457200">
              <a:spcBef>
                <a:spcPts val="1800"/>
              </a:spcBef>
              <a:buFont typeface="+mj-lt"/>
              <a:buAutoNum type="arabicPeriod"/>
            </a:pPr>
            <a:r>
              <a:rPr lang="ru-RU" sz="3200" b="1" dirty="0" smtClean="0">
                <a:solidFill>
                  <a:schemeClr val="bg1"/>
                </a:solidFill>
              </a:rPr>
              <a:t>Считыватели мобильные</a:t>
            </a:r>
          </a:p>
          <a:p>
            <a:pPr marL="914400" lvl="1" indent="-457200">
              <a:spcBef>
                <a:spcPts val="1800"/>
              </a:spcBef>
              <a:buFont typeface="+mj-lt"/>
              <a:buAutoNum type="arabicPeriod"/>
            </a:pPr>
            <a:r>
              <a:rPr lang="ru-RU" sz="3200" b="1" dirty="0" smtClean="0">
                <a:solidFill>
                  <a:schemeClr val="bg1"/>
                </a:solidFill>
              </a:rPr>
              <a:t>Принтеры</a:t>
            </a:r>
          </a:p>
          <a:p>
            <a:pPr marL="914400" lvl="1" indent="-457200">
              <a:spcBef>
                <a:spcPts val="1800"/>
              </a:spcBef>
              <a:buFont typeface="+mj-lt"/>
              <a:buAutoNum type="arabicPeriod"/>
            </a:pPr>
            <a:r>
              <a:rPr lang="ru-RU" sz="3200" b="1" dirty="0" smtClean="0">
                <a:solidFill>
                  <a:schemeClr val="bg1"/>
                </a:solidFill>
              </a:rPr>
              <a:t>Метки</a:t>
            </a:r>
            <a:endParaRPr lang="ru-RU" sz="3200" b="1" dirty="0" smtClean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11560" y="260648"/>
            <a:ext cx="56124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RFID: </a:t>
            </a:r>
            <a:r>
              <a:rPr lang="ru-RU" sz="4400" b="1" dirty="0" smtClean="0">
                <a:solidFill>
                  <a:schemeClr val="bg1"/>
                </a:solidFill>
              </a:rPr>
              <a:t>Составные части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9552" y="5293657"/>
            <a:ext cx="8064896" cy="1015663"/>
          </a:xfrm>
          <a:prstGeom prst="rect">
            <a:avLst/>
          </a:prstGeom>
          <a:solidFill>
            <a:srgbClr val="000000">
              <a:alpha val="45098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C000"/>
                </a:solidFill>
              </a:rPr>
              <a:t>Первым 3-м для работы нужен софт</a:t>
            </a:r>
          </a:p>
          <a:p>
            <a:pPr algn="ctr"/>
            <a:r>
              <a:rPr lang="ru-RU" sz="2800" b="1" dirty="0" smtClean="0">
                <a:solidFill>
                  <a:srgbClr val="66FF66"/>
                </a:solidFill>
              </a:rPr>
              <a:t>Стратегия Клеверенс –  этот софт предоставить</a:t>
            </a:r>
            <a:endParaRPr lang="ru-RU" sz="2800" b="1" dirty="0" smtClean="0">
              <a:solidFill>
                <a:srgbClr val="66FF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6" name="Picture 118"/>
          <p:cNvPicPr>
            <a:picLocks noChangeAspect="1" noChangeArrowheads="1"/>
          </p:cNvPicPr>
          <p:nvPr/>
        </p:nvPicPr>
        <p:blipFill>
          <a:blip r:embed="rId2" cstate="print"/>
          <a:srcRect l="3029" t="32006" r="4851" b="10442"/>
          <a:stretch>
            <a:fillRect/>
          </a:stretch>
        </p:blipFill>
        <p:spPr bwMode="auto">
          <a:xfrm>
            <a:off x="467544" y="2060848"/>
            <a:ext cx="8257246" cy="3080874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20" name="Rectangle 119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TextBox 120"/>
          <p:cNvSpPr txBox="1"/>
          <p:nvPr/>
        </p:nvSpPr>
        <p:spPr>
          <a:xfrm>
            <a:off x="611560" y="260648"/>
            <a:ext cx="29388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RFID-</a:t>
            </a:r>
            <a:r>
              <a:rPr lang="ru-RU" sz="4400" b="1" dirty="0" smtClean="0">
                <a:solidFill>
                  <a:schemeClr val="bg1"/>
                </a:solidFill>
              </a:rPr>
              <a:t>метки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2480990"/>
            <a:ext cx="7920880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spcBef>
                <a:spcPts val="1800"/>
              </a:spcBef>
              <a:buFont typeface="+mj-lt"/>
              <a:buAutoNum type="arabicPeriod"/>
            </a:pPr>
            <a:r>
              <a:rPr lang="ru-RU" sz="3200" b="1" dirty="0" smtClean="0">
                <a:solidFill>
                  <a:schemeClr val="bg1"/>
                </a:solidFill>
              </a:rPr>
              <a:t>Ювелирное производство и торговля</a:t>
            </a:r>
            <a:endParaRPr lang="ru-RU" sz="3200" b="1" dirty="0" smtClean="0">
              <a:solidFill>
                <a:schemeClr val="bg1"/>
              </a:solidFill>
            </a:endParaRPr>
          </a:p>
          <a:p>
            <a:pPr marL="914400" lvl="1" indent="-457200">
              <a:spcBef>
                <a:spcPts val="1800"/>
              </a:spcBef>
              <a:buFont typeface="+mj-lt"/>
              <a:buAutoNum type="arabicPeriod"/>
            </a:pPr>
            <a:r>
              <a:rPr lang="ru-RU" sz="3200" b="1" dirty="0" smtClean="0">
                <a:solidFill>
                  <a:schemeClr val="bg1"/>
                </a:solidFill>
              </a:rPr>
              <a:t>Шубы и дорогая одежда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11560" y="260648"/>
            <a:ext cx="763221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RFID: </a:t>
            </a:r>
            <a:r>
              <a:rPr lang="ru-RU" sz="4400" b="1" dirty="0" smtClean="0">
                <a:solidFill>
                  <a:schemeClr val="bg1"/>
                </a:solidFill>
              </a:rPr>
              <a:t>Перспективные клиенты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4400" b="1" dirty="0" smtClean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2156</TotalTime>
  <Words>614</Words>
  <Application>Microsoft Office PowerPoint</Application>
  <PresentationFormat>On-screen Show (4:3)</PresentationFormat>
  <Paragraphs>67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Сергей Баженов</dc:creator>
  <cp:lastModifiedBy>Сергей Баженов</cp:lastModifiedBy>
  <cp:revision>173</cp:revision>
  <dcterms:created xsi:type="dcterms:W3CDTF">2011-10-11T11:41:09Z</dcterms:created>
  <dcterms:modified xsi:type="dcterms:W3CDTF">2011-11-23T19:33:13Z</dcterms:modified>
</cp:coreProperties>
</file>