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2" r:id="rId3"/>
    <p:sldId id="312" r:id="rId4"/>
    <p:sldId id="313" r:id="rId5"/>
    <p:sldId id="314" r:id="rId6"/>
    <p:sldId id="315" r:id="rId7"/>
    <p:sldId id="317" r:id="rId8"/>
    <p:sldId id="311" r:id="rId9"/>
    <p:sldId id="319" r:id="rId10"/>
    <p:sldId id="264" r:id="rId11"/>
    <p:sldId id="318" r:id="rId12"/>
    <p:sldId id="322" r:id="rId13"/>
    <p:sldId id="316" r:id="rId14"/>
    <p:sldId id="320" r:id="rId15"/>
    <p:sldId id="321" r:id="rId16"/>
    <p:sldId id="30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0000"/>
    <a:srgbClr val="FF0000"/>
    <a:srgbClr val="4A7EBB"/>
    <a:srgbClr val="0808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6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B7712-B122-4D52-B654-153A93D867E8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535CC-7BAE-4242-8C21-AAA5BE589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196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71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537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821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004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32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56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34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784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60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408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244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rightnessContrast bright="-6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CDAE-537C-4A5A-B062-2E313AB00C9D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9AC94-45BD-4F5A-A863-41327091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149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705951" cy="85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59633" y="3163615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Mobile SMARTS </a:t>
            </a:r>
            <a:r>
              <a:rPr lang="ru-RU" sz="4400" b="1" dirty="0" smtClean="0">
                <a:solidFill>
                  <a:schemeClr val="bg1"/>
                </a:solidFill>
              </a:rPr>
              <a:t>для </a:t>
            </a:r>
            <a:r>
              <a:rPr lang="en-US" sz="4400" b="1" dirty="0" smtClean="0">
                <a:solidFill>
                  <a:schemeClr val="bg1"/>
                </a:solidFill>
              </a:rPr>
              <a:t>RFID</a:t>
            </a:r>
            <a:endParaRPr lang="ru-RU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2032" y="5867980"/>
            <a:ext cx="203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www.cleverence.ru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6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87824" y="2623552"/>
            <a:ext cx="58326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Функционал для чтения и записи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Декодирование и кодирование </a:t>
            </a:r>
            <a:r>
              <a:rPr lang="en-US" sz="2800" b="1" dirty="0" smtClean="0">
                <a:solidFill>
                  <a:schemeClr val="bg1"/>
                </a:solidFill>
              </a:rPr>
              <a:t>EPC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Определение уровня сигнала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Определение местоположения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260648"/>
            <a:ext cx="55464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RFID </a:t>
            </a:r>
            <a:r>
              <a:rPr lang="ru-RU" sz="4400" b="1" dirty="0" smtClean="0">
                <a:solidFill>
                  <a:schemeClr val="bg1"/>
                </a:solidFill>
              </a:rPr>
              <a:t>в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268760"/>
            <a:ext cx="7920880" cy="954107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C000"/>
                </a:solidFill>
              </a:rPr>
              <a:t>Чтение и запись меток </a:t>
            </a:r>
            <a:r>
              <a:rPr lang="ru-RU" sz="2800" b="1" dirty="0" smtClean="0">
                <a:solidFill>
                  <a:srgbClr val="66FF66"/>
                </a:solidFill>
              </a:rPr>
              <a:t>мобильными</a:t>
            </a:r>
            <a:r>
              <a:rPr lang="ru-RU" sz="2800" b="1" dirty="0" smtClean="0">
                <a:solidFill>
                  <a:srgbClr val="FFC000"/>
                </a:solidFill>
              </a:rPr>
              <a:t> считывателями</a:t>
            </a: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36912"/>
            <a:ext cx="221882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381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63888" y="2735629"/>
            <a:ext cx="482453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Библиотеки чтения и записи</a:t>
            </a:r>
          </a:p>
          <a:p>
            <a:pPr>
              <a:spcBef>
                <a:spcPts val="18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Компонента для 1С</a:t>
            </a:r>
          </a:p>
          <a:p>
            <a:pPr>
              <a:spcBef>
                <a:spcPts val="18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Управление считывателем     с экрана микрокиоска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260648"/>
            <a:ext cx="55464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RFID </a:t>
            </a:r>
            <a:r>
              <a:rPr lang="ru-RU" sz="4400" b="1" dirty="0" smtClean="0">
                <a:solidFill>
                  <a:schemeClr val="bg1"/>
                </a:solidFill>
              </a:rPr>
              <a:t>в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268760"/>
            <a:ext cx="7920880" cy="954107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2800" b="1" dirty="0" smtClean="0">
                <a:solidFill>
                  <a:srgbClr val="FFC000"/>
                </a:solidFill>
              </a:rPr>
              <a:t>Чтение и запись меток </a:t>
            </a:r>
            <a:r>
              <a:rPr lang="ru-RU" sz="2800" b="1" dirty="0" smtClean="0">
                <a:solidFill>
                  <a:srgbClr val="66FF66"/>
                </a:solidFill>
              </a:rPr>
              <a:t>стационарными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считывателями</a:t>
            </a:r>
          </a:p>
        </p:txBody>
      </p:sp>
      <p:pic>
        <p:nvPicPr>
          <p:cNvPr id="28676" name="Picture 4" descr="http://t2.gstatic.com/images?q=tbn:ANd9GcRT0jLX_Vc7maF314Xc5zQ5gFgYv3FpsunVC3wASecKLOmpdS2K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058" y="2708920"/>
            <a:ext cx="2550790" cy="2439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381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260648"/>
            <a:ext cx="55464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RFID </a:t>
            </a:r>
            <a:r>
              <a:rPr lang="ru-RU" sz="4400" b="1" dirty="0" smtClean="0">
                <a:solidFill>
                  <a:schemeClr val="bg1"/>
                </a:solidFill>
              </a:rPr>
              <a:t>в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pic>
        <p:nvPicPr>
          <p:cNvPr id="37890" name="Picture 2" descr="http://t0.gstatic.com/images?q=tbn:ANd9GcSwSblOgtB4Q6FOO5U08fiEngikV6QZ4RNiOw_l8VdDSScLXgl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6787" y="1556792"/>
            <a:ext cx="2143125" cy="2143125"/>
          </a:xfrm>
          <a:prstGeom prst="rect">
            <a:avLst/>
          </a:prstGeom>
          <a:noFill/>
        </p:spPr>
      </p:pic>
      <p:pic>
        <p:nvPicPr>
          <p:cNvPr id="37894" name="Picture 6" descr="http://www.saotron.ru/rfidimg/Intermec%20IP30%20RF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628800"/>
            <a:ext cx="2016224" cy="2016224"/>
          </a:xfrm>
          <a:prstGeom prst="rect">
            <a:avLst/>
          </a:prstGeom>
          <a:noFill/>
        </p:spPr>
      </p:pic>
      <p:pic>
        <p:nvPicPr>
          <p:cNvPr id="37896" name="Picture 8" descr="http://t2.gstatic.com/images?q=tbn:ANd9GcSlR-Qg8s87hxTWhD9PrGeDdQ23Zd__AFp7oCPvSyX0JNwyR5F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9144" y="4646637"/>
            <a:ext cx="1828800" cy="1590675"/>
          </a:xfrm>
          <a:prstGeom prst="rect">
            <a:avLst/>
          </a:prstGeom>
          <a:noFill/>
        </p:spPr>
      </p:pic>
      <p:pic>
        <p:nvPicPr>
          <p:cNvPr id="37898" name="Picture 10" descr="http://t3.gstatic.com/images?q=tbn:ANd9GcSMBnxctppbyVVRqEcoX3bTxzmKBQuDa2tCoQtmFbn3210naYMG4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81946" y="4143721"/>
            <a:ext cx="3186398" cy="20935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39552" y="3645024"/>
            <a:ext cx="24769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MC9090G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72200" y="2204864"/>
            <a:ext cx="23791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CK3+IP30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31" y="4819799"/>
            <a:ext cx="18898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FX7400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4208" y="3451647"/>
            <a:ext cx="16690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XR480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129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2" grpId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4496" y="1538789"/>
            <a:ext cx="7645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Общий язык </a:t>
            </a:r>
            <a:r>
              <a:rPr lang="en-US" sz="2800" b="1" dirty="0" smtClean="0">
                <a:solidFill>
                  <a:schemeClr val="bg1"/>
                </a:solidFill>
              </a:rPr>
              <a:t>RFID-</a:t>
            </a:r>
            <a:r>
              <a:rPr lang="ru-RU" sz="2800" b="1" dirty="0" smtClean="0">
                <a:solidFill>
                  <a:schemeClr val="bg1"/>
                </a:solidFill>
              </a:rPr>
              <a:t>запросов для всех марок оборудования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260648"/>
            <a:ext cx="55464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RFID </a:t>
            </a:r>
            <a:r>
              <a:rPr lang="ru-RU" sz="4400" b="1" dirty="0" smtClean="0">
                <a:solidFill>
                  <a:schemeClr val="bg1"/>
                </a:solidFill>
              </a:rPr>
              <a:t>в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2920" y="3543399"/>
            <a:ext cx="6917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READ 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tagid</a:t>
            </a:r>
            <a:r>
              <a:rPr lang="en-US" sz="2400" b="1" dirty="0" smtClean="0">
                <a:solidFill>
                  <a:srgbClr val="FFC000"/>
                </a:solidFill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</a:rPr>
              <a:t>tid</a:t>
            </a:r>
            <a:r>
              <a:rPr lang="en-US" sz="2400" b="1" dirty="0" smtClean="0">
                <a:solidFill>
                  <a:srgbClr val="FFC000"/>
                </a:solidFill>
              </a:rPr>
              <a:t>  WHERE  </a:t>
            </a:r>
            <a:r>
              <a:rPr lang="en-US" sz="2400" b="1" dirty="0" err="1" smtClean="0">
                <a:solidFill>
                  <a:srgbClr val="FFC000"/>
                </a:solidFill>
              </a:rPr>
              <a:t>tagid</a:t>
            </a:r>
            <a:r>
              <a:rPr lang="en-US" sz="2400" b="1" dirty="0" smtClean="0">
                <a:solidFill>
                  <a:srgbClr val="FFC000"/>
                </a:solidFill>
              </a:rPr>
              <a:t>(0,32) == “3008”</a:t>
            </a:r>
            <a:endParaRPr lang="ru-RU" sz="2400" b="1" dirty="0" smtClean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2920" y="2895327"/>
            <a:ext cx="6917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READ 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tagid</a:t>
            </a:r>
            <a:endParaRPr lang="ru-RU" sz="2400" b="1" dirty="0" smtClean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4263479"/>
            <a:ext cx="6917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WRITE </a:t>
            </a:r>
            <a:r>
              <a:rPr lang="en-US" sz="2400" b="1" dirty="0" smtClean="0">
                <a:solidFill>
                  <a:srgbClr val="FFC000"/>
                </a:solidFill>
              </a:rPr>
              <a:t> user = {</a:t>
            </a:r>
            <a:r>
              <a:rPr lang="en-US" sz="2400" b="1" dirty="0" err="1" smtClean="0">
                <a:solidFill>
                  <a:srgbClr val="FFC000"/>
                </a:solidFill>
              </a:rPr>
              <a:t>mydata</a:t>
            </a:r>
            <a:r>
              <a:rPr lang="en-US" sz="2400" b="1" dirty="0" smtClean="0">
                <a:solidFill>
                  <a:srgbClr val="FFC000"/>
                </a:solidFill>
              </a:rPr>
              <a:t>}  WHERE  </a:t>
            </a:r>
            <a:r>
              <a:rPr lang="en-US" sz="2400" b="1" dirty="0" err="1" smtClean="0">
                <a:solidFill>
                  <a:srgbClr val="FFC000"/>
                </a:solidFill>
              </a:rPr>
              <a:t>epc</a:t>
            </a:r>
            <a:r>
              <a:rPr lang="en-US" sz="2400" b="1" dirty="0" smtClean="0">
                <a:solidFill>
                  <a:srgbClr val="FFC000"/>
                </a:solidFill>
              </a:rPr>
              <a:t> == {</a:t>
            </a:r>
            <a:r>
              <a:rPr lang="en-US" sz="2400" b="1" dirty="0" err="1" smtClean="0">
                <a:solidFill>
                  <a:srgbClr val="FFC000"/>
                </a:solidFill>
              </a:rPr>
              <a:t>myEPC</a:t>
            </a:r>
            <a:r>
              <a:rPr lang="en-US" sz="2400" b="1" dirty="0" smtClean="0">
                <a:solidFill>
                  <a:srgbClr val="FFC000"/>
                </a:solidFill>
              </a:rPr>
              <a:t>}</a:t>
            </a:r>
            <a:endParaRPr lang="ru-RU" sz="2400" b="1" dirty="0" smtClean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624" y="4911551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WRITE 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epc.serial</a:t>
            </a:r>
            <a:r>
              <a:rPr lang="en-US" sz="2400" b="1" dirty="0" smtClean="0">
                <a:solidFill>
                  <a:srgbClr val="FFC000"/>
                </a:solidFill>
              </a:rPr>
              <a:t> = {serial}  WHERE  </a:t>
            </a:r>
            <a:r>
              <a:rPr lang="en-US" sz="2400" b="1" dirty="0" err="1" smtClean="0">
                <a:solidFill>
                  <a:srgbClr val="FFC000"/>
                </a:solidFill>
              </a:rPr>
              <a:t>tid</a:t>
            </a:r>
            <a:r>
              <a:rPr lang="en-US" sz="2400" b="1" dirty="0" smtClean="0">
                <a:solidFill>
                  <a:srgbClr val="FFC000"/>
                </a:solidFill>
              </a:rPr>
              <a:t> == “E20FE012”</a:t>
            </a:r>
            <a:endParaRPr lang="ru-RU" sz="24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1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4496" y="1538789"/>
            <a:ext cx="7645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Сокрытие сложностей технологии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260648"/>
            <a:ext cx="55464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RFID </a:t>
            </a:r>
            <a:r>
              <a:rPr lang="ru-RU" sz="4400" b="1" dirty="0" smtClean="0">
                <a:solidFill>
                  <a:schemeClr val="bg1"/>
                </a:solidFill>
              </a:rPr>
              <a:t>в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2920" y="2492896"/>
            <a:ext cx="6917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Автоматическое управление сессиями чтения, фильтрами, флагами меток для улучшения качества чтения</a:t>
            </a: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Автоматическое управление </a:t>
            </a:r>
            <a:r>
              <a:rPr lang="ru-RU" sz="2400" b="1" dirty="0" smtClean="0">
                <a:solidFill>
                  <a:srgbClr val="FFC000"/>
                </a:solidFill>
              </a:rPr>
              <a:t>статусами и попытками для улучшения </a:t>
            </a:r>
            <a:r>
              <a:rPr lang="ru-RU" sz="2400" b="1" dirty="0" smtClean="0">
                <a:solidFill>
                  <a:srgbClr val="FFC000"/>
                </a:solidFill>
              </a:rPr>
              <a:t>качества </a:t>
            </a:r>
            <a:r>
              <a:rPr lang="ru-RU" sz="2400" b="1" dirty="0" smtClean="0">
                <a:solidFill>
                  <a:srgbClr val="FFC000"/>
                </a:solidFill>
              </a:rPr>
              <a:t>записи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endParaRPr lang="ru-RU" sz="24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1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4496" y="1609636"/>
            <a:ext cx="7645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RFID-</a:t>
            </a:r>
            <a:r>
              <a:rPr lang="ru-RU" sz="2800" b="1" dirty="0" smtClean="0">
                <a:solidFill>
                  <a:schemeClr val="bg1"/>
                </a:solidFill>
              </a:rPr>
              <a:t>решение для чтения/записи </a:t>
            </a:r>
            <a:r>
              <a:rPr lang="ru-RU" sz="2800" b="1" dirty="0" smtClean="0">
                <a:solidFill>
                  <a:srgbClr val="66FF66"/>
                </a:solidFill>
              </a:rPr>
              <a:t>за 5 мин</a:t>
            </a:r>
          </a:p>
          <a:p>
            <a:endParaRPr lang="ru-RU" sz="2800" b="1" dirty="0" smtClean="0">
              <a:solidFill>
                <a:srgbClr val="66FF66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В соединении с остальным функционалом </a:t>
            </a:r>
            <a:r>
              <a:rPr lang="en-US" sz="2800" b="1" dirty="0" smtClean="0">
                <a:solidFill>
                  <a:schemeClr val="bg1"/>
                </a:solidFill>
              </a:rPr>
              <a:t>Mobile SMARTS</a:t>
            </a:r>
            <a:endParaRPr lang="ru-RU" sz="2800" b="1" dirty="0" smtClean="0">
              <a:solidFill>
                <a:srgbClr val="66FF66"/>
              </a:solidFill>
            </a:endParaRPr>
          </a:p>
          <a:p>
            <a:endParaRPr lang="en-US" sz="2800" b="1" dirty="0" smtClean="0">
              <a:solidFill>
                <a:srgbClr val="66FF66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В учетную систему придет готовый красивый итоговый документ </a:t>
            </a:r>
            <a:r>
              <a:rPr lang="en-US" sz="2800" b="1" dirty="0" smtClean="0">
                <a:solidFill>
                  <a:schemeClr val="bg1"/>
                </a:solidFill>
              </a:rPr>
              <a:t>Mobile </a:t>
            </a:r>
            <a:r>
              <a:rPr lang="en-US" sz="2800" b="1" dirty="0" smtClean="0">
                <a:solidFill>
                  <a:schemeClr val="bg1"/>
                </a:solidFill>
              </a:rPr>
              <a:t>SMARTS</a:t>
            </a:r>
            <a:endParaRPr lang="ru-RU" sz="2800" b="1" dirty="0" smtClean="0">
              <a:solidFill>
                <a:srgbClr val="66FF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260648"/>
            <a:ext cx="55464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RFID </a:t>
            </a:r>
            <a:r>
              <a:rPr lang="ru-RU" sz="4400" b="1" dirty="0" smtClean="0">
                <a:solidFill>
                  <a:schemeClr val="bg1"/>
                </a:solidFill>
              </a:rPr>
              <a:t>в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1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705951" cy="85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275856" y="3140968"/>
            <a:ext cx="2709140" cy="769441"/>
          </a:xfrm>
          <a:prstGeom prst="rect">
            <a:avLst/>
          </a:prstGeom>
          <a:solidFill>
            <a:srgbClr val="000000">
              <a:alpha val="43137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</a:rPr>
              <a:t>СПАСИБО!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2032" y="5867980"/>
            <a:ext cx="203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www.cleverence.ru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9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260648"/>
            <a:ext cx="5675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Немного о технологии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536" y="1412776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RFID</a:t>
            </a:r>
            <a:r>
              <a:rPr lang="ru-RU" sz="2400" b="1" dirty="0" smtClean="0">
                <a:solidFill>
                  <a:schemeClr val="bg1"/>
                </a:solidFill>
              </a:rPr>
              <a:t> («</a:t>
            </a:r>
            <a:r>
              <a:rPr lang="ru-RU" sz="2400" b="1" dirty="0" smtClean="0">
                <a:solidFill>
                  <a:srgbClr val="FFC000"/>
                </a:solidFill>
              </a:rPr>
              <a:t>Эр Эф Ай Ди</a:t>
            </a:r>
            <a:r>
              <a:rPr lang="ru-RU" sz="2400" b="1" dirty="0" smtClean="0">
                <a:solidFill>
                  <a:schemeClr val="bg1"/>
                </a:solidFill>
              </a:rPr>
              <a:t>», </a:t>
            </a:r>
            <a:r>
              <a:rPr lang="en-US" sz="2400" b="1" dirty="0" smtClean="0">
                <a:solidFill>
                  <a:schemeClr val="bg1"/>
                </a:solidFill>
              </a:rPr>
              <a:t>Radio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Frequency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Identification</a:t>
            </a:r>
            <a:r>
              <a:rPr lang="ru-RU" sz="2400" b="1" dirty="0" smtClean="0">
                <a:solidFill>
                  <a:schemeClr val="bg1"/>
                </a:solidFill>
              </a:rPr>
              <a:t> – «радио-частотная идентификация») – это </a:t>
            </a:r>
            <a:r>
              <a:rPr lang="ru-RU" sz="2400" b="1" dirty="0" smtClean="0">
                <a:solidFill>
                  <a:srgbClr val="FFC000"/>
                </a:solidFill>
              </a:rPr>
              <a:t>набор</a:t>
            </a:r>
            <a:r>
              <a:rPr lang="ru-RU" sz="2400" b="1" dirty="0" smtClean="0">
                <a:solidFill>
                  <a:schemeClr val="bg1"/>
                </a:solidFill>
              </a:rPr>
              <a:t> разнородных </a:t>
            </a:r>
            <a:r>
              <a:rPr lang="ru-RU" sz="2400" b="1" dirty="0" smtClean="0">
                <a:solidFill>
                  <a:srgbClr val="FFC000"/>
                </a:solidFill>
              </a:rPr>
              <a:t>технологий и стандартов</a:t>
            </a:r>
            <a:r>
              <a:rPr lang="ru-RU" sz="2400" b="1" dirty="0" smtClean="0">
                <a:solidFill>
                  <a:schemeClr val="bg1"/>
                </a:solidFill>
              </a:rPr>
              <a:t>, обеспечивающих </a:t>
            </a:r>
            <a:r>
              <a:rPr lang="ru-RU" sz="2400" b="1" dirty="0" smtClean="0">
                <a:solidFill>
                  <a:srgbClr val="FFC000"/>
                </a:solidFill>
              </a:rPr>
              <a:t>бесконтактную идентификацию</a:t>
            </a:r>
            <a:r>
              <a:rPr lang="ru-RU" sz="2400" b="1" dirty="0" smtClean="0">
                <a:solidFill>
                  <a:schemeClr val="bg1"/>
                </a:solidFill>
              </a:rPr>
              <a:t> чего-либо по радио-каналу на расстояниях от нескольких сантиметров до сотен метров путем обмена данными между специальным устройством чтения, называемым </a:t>
            </a:r>
            <a:r>
              <a:rPr lang="en-US" sz="2400" b="1" dirty="0" smtClean="0">
                <a:solidFill>
                  <a:srgbClr val="FFC000"/>
                </a:solidFill>
              </a:rPr>
              <a:t>RFID</a:t>
            </a:r>
            <a:r>
              <a:rPr lang="ru-RU" sz="2400" b="1" dirty="0" smtClean="0">
                <a:solidFill>
                  <a:srgbClr val="FFC000"/>
                </a:solidFill>
              </a:rPr>
              <a:t>-ридер</a:t>
            </a:r>
            <a:r>
              <a:rPr lang="ru-RU" sz="2400" b="1" dirty="0" smtClean="0">
                <a:solidFill>
                  <a:schemeClr val="bg1"/>
                </a:solidFill>
              </a:rPr>
              <a:t>, и </a:t>
            </a:r>
            <a:r>
              <a:rPr lang="ru-RU" sz="2400" b="1" dirty="0" smtClean="0">
                <a:solidFill>
                  <a:srgbClr val="FFC000"/>
                </a:solidFill>
              </a:rPr>
              <a:t>специальными метками </a:t>
            </a:r>
            <a:r>
              <a:rPr lang="ru-RU" sz="2400" b="1" dirty="0" smtClean="0">
                <a:solidFill>
                  <a:schemeClr val="bg1"/>
                </a:solidFill>
              </a:rPr>
              <a:t>с антенной и микрочипом, которые наносятся на интересующие объекты.</a:t>
            </a:r>
          </a:p>
        </p:txBody>
      </p:sp>
    </p:spTree>
    <p:extLst>
      <p:ext uri="{BB962C8B-B14F-4D97-AF65-F5344CB8AC3E}">
        <p14:creationId xmlns:p14="http://schemas.microsoft.com/office/powerpoint/2010/main" xmlns="" val="12055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470252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Метки и считыватели должны работать на частотах </a:t>
            </a:r>
            <a:r>
              <a:rPr lang="en-US" sz="2400" dirty="0" smtClean="0">
                <a:solidFill>
                  <a:schemeClr val="bg1"/>
                </a:solidFill>
              </a:rPr>
              <a:t>UHF</a:t>
            </a:r>
            <a:r>
              <a:rPr lang="ru-RU" sz="2400" dirty="0" smtClean="0">
                <a:solidFill>
                  <a:schemeClr val="bg1"/>
                </a:solidFill>
              </a:rPr>
              <a:t>*                                      </a:t>
            </a:r>
            <a:r>
              <a:rPr lang="ru-RU" dirty="0" smtClean="0">
                <a:solidFill>
                  <a:srgbClr val="FFC000"/>
                </a:solidFill>
              </a:rPr>
              <a:t>(при </a:t>
            </a:r>
            <a:r>
              <a:rPr lang="ru-RU" dirty="0" smtClean="0">
                <a:solidFill>
                  <a:srgbClr val="FFC000"/>
                </a:solidFill>
              </a:rPr>
              <a:t>этом и считывателям, и меткам, теоретически не запрещается в дополнение к </a:t>
            </a:r>
            <a:r>
              <a:rPr lang="en-US" dirty="0" smtClean="0">
                <a:solidFill>
                  <a:srgbClr val="FFC000"/>
                </a:solidFill>
              </a:rPr>
              <a:t>UHF</a:t>
            </a:r>
            <a:r>
              <a:rPr lang="ru-RU" dirty="0" smtClean="0">
                <a:solidFill>
                  <a:srgbClr val="FFC000"/>
                </a:solidFill>
              </a:rPr>
              <a:t> поддерживать и любые другие частоты</a:t>
            </a:r>
            <a:r>
              <a:rPr lang="ru-RU" dirty="0" smtClean="0">
                <a:solidFill>
                  <a:srgbClr val="FFC000"/>
                </a:solidFill>
              </a:rPr>
              <a:t>)</a:t>
            </a:r>
            <a:endParaRPr lang="ru-RU" sz="2400" dirty="0" smtClean="0">
              <a:solidFill>
                <a:srgbClr val="FFC000"/>
              </a:solidFill>
            </a:endParaRP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Чип каждой метки должен иметь свой уникальный идентификационный номер, прошитый производителем еще на стадии </a:t>
            </a:r>
            <a:r>
              <a:rPr lang="ru-RU" sz="2400" dirty="0" smtClean="0">
                <a:solidFill>
                  <a:schemeClr val="bg1"/>
                </a:solidFill>
              </a:rPr>
              <a:t>производства                                                       </a:t>
            </a:r>
            <a:r>
              <a:rPr lang="ru-RU" dirty="0" smtClean="0">
                <a:solidFill>
                  <a:srgbClr val="FFC000"/>
                </a:solidFill>
              </a:rPr>
              <a:t>(при </a:t>
            </a:r>
            <a:r>
              <a:rPr lang="ru-RU" dirty="0" smtClean="0">
                <a:solidFill>
                  <a:srgbClr val="FFC000"/>
                </a:solidFill>
              </a:rPr>
              <a:t>этом в стандарте прописана структура </a:t>
            </a:r>
            <a:r>
              <a:rPr lang="ru-RU" dirty="0" smtClean="0">
                <a:solidFill>
                  <a:srgbClr val="FFC000"/>
                </a:solidFill>
              </a:rPr>
              <a:t>номера. </a:t>
            </a:r>
            <a:r>
              <a:rPr lang="ru-RU" dirty="0" smtClean="0">
                <a:solidFill>
                  <a:srgbClr val="FFC000"/>
                </a:solidFill>
              </a:rPr>
              <a:t>EPCglobal занимается регистрацией производителей чипов и выдает им те самые номера производителя</a:t>
            </a:r>
            <a:r>
              <a:rPr lang="ru-RU" dirty="0" smtClean="0">
                <a:solidFill>
                  <a:srgbClr val="FFC000"/>
                </a:solidFill>
              </a:rPr>
              <a:t>)</a:t>
            </a:r>
            <a:endParaRPr lang="ru-RU" sz="2400" dirty="0" smtClean="0">
              <a:solidFill>
                <a:srgbClr val="FFC000"/>
              </a:solidFill>
            </a:endParaRP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Метки должны поддерживать не только чтение с них, но и запись данных в </a:t>
            </a:r>
            <a:r>
              <a:rPr lang="ru-RU" sz="2400" dirty="0" smtClean="0">
                <a:solidFill>
                  <a:schemeClr val="bg1"/>
                </a:solidFill>
              </a:rPr>
              <a:t>метку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260648"/>
            <a:ext cx="56124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Стандарт </a:t>
            </a:r>
            <a:r>
              <a:rPr lang="en-US" sz="4400" b="1" dirty="0" smtClean="0">
                <a:solidFill>
                  <a:schemeClr val="bg1"/>
                </a:solidFill>
              </a:rPr>
              <a:t>Class 1 Gen 2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5879013"/>
            <a:ext cx="8352928" cy="646331"/>
          </a:xfrm>
          <a:prstGeom prst="rect">
            <a:avLst/>
          </a:prstGeom>
          <a:solidFill>
            <a:srgbClr val="000000">
              <a:alpha val="45098"/>
            </a:srgb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*</a:t>
            </a:r>
            <a:r>
              <a:rPr lang="en-US" b="1" dirty="0" smtClean="0">
                <a:solidFill>
                  <a:srgbClr val="FFC000"/>
                </a:solidFill>
              </a:rPr>
              <a:t>UHF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en-US" b="1" dirty="0" smtClean="0">
                <a:solidFill>
                  <a:schemeClr val="bg1"/>
                </a:solidFill>
              </a:rPr>
              <a:t>Ultra High-Frequency</a:t>
            </a:r>
            <a:r>
              <a:rPr lang="ru-RU" b="1" dirty="0" smtClean="0">
                <a:solidFill>
                  <a:schemeClr val="bg1"/>
                </a:solidFill>
              </a:rPr>
              <a:t>, сверхвысокие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частоты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r>
              <a:rPr lang="ru-RU" b="1" dirty="0" smtClean="0">
                <a:solidFill>
                  <a:schemeClr val="bg1"/>
                </a:solidFill>
              </a:rPr>
              <a:t> - технологии </a:t>
            </a:r>
            <a:r>
              <a:rPr lang="ru-RU" b="1" dirty="0" smtClean="0">
                <a:solidFill>
                  <a:schemeClr val="bg1"/>
                </a:solidFill>
              </a:rPr>
              <a:t>и оборудование </a:t>
            </a:r>
            <a:r>
              <a:rPr lang="ru-RU" b="1" dirty="0" smtClean="0">
                <a:solidFill>
                  <a:schemeClr val="bg1"/>
                </a:solidFill>
              </a:rPr>
              <a:t>для </a:t>
            </a:r>
            <a:r>
              <a:rPr lang="ru-RU" b="1" dirty="0" smtClean="0">
                <a:solidFill>
                  <a:schemeClr val="bg1"/>
                </a:solidFill>
              </a:rPr>
              <a:t>работы на частотах 433 МГц,  860-960 МГц, </a:t>
            </a:r>
            <a:r>
              <a:rPr lang="ru-RU" b="1" dirty="0" smtClean="0">
                <a:solidFill>
                  <a:schemeClr val="bg1"/>
                </a:solidFill>
              </a:rPr>
              <a:t>2.4-2.45 </a:t>
            </a:r>
            <a:r>
              <a:rPr lang="ru-RU" b="1" dirty="0" smtClean="0">
                <a:solidFill>
                  <a:schemeClr val="bg1"/>
                </a:solidFill>
              </a:rPr>
              <a:t>ГГц и </a:t>
            </a:r>
            <a:r>
              <a:rPr lang="ru-RU" b="1" dirty="0" smtClean="0">
                <a:solidFill>
                  <a:schemeClr val="bg1"/>
                </a:solidFill>
              </a:rPr>
              <a:t>5.2-5.8 </a:t>
            </a:r>
            <a:r>
              <a:rPr lang="ru-RU" b="1" dirty="0" smtClean="0">
                <a:solidFill>
                  <a:schemeClr val="bg1"/>
                </a:solidFill>
              </a:rPr>
              <a:t>ГГц.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470252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spcBef>
                <a:spcPts val="1800"/>
              </a:spcBef>
              <a:buFont typeface="+mj-lt"/>
              <a:buAutoNum type="arabicPeriod" startAt="4"/>
            </a:pPr>
            <a:r>
              <a:rPr lang="ru-RU" sz="2400" dirty="0" smtClean="0">
                <a:solidFill>
                  <a:schemeClr val="bg1"/>
                </a:solidFill>
              </a:rPr>
              <a:t>В чипе должен присутствовать специальный банк памяти для хранения уникального идентификатора маркируемого объекта (так называемого </a:t>
            </a:r>
            <a:r>
              <a:rPr lang="en-US" sz="2400" dirty="0" smtClean="0">
                <a:solidFill>
                  <a:schemeClr val="bg1"/>
                </a:solidFill>
              </a:rPr>
              <a:t>EPC</a:t>
            </a:r>
            <a:r>
              <a:rPr lang="ru-RU" sz="2400" dirty="0" smtClean="0">
                <a:solidFill>
                  <a:schemeClr val="bg1"/>
                </a:solidFill>
              </a:rPr>
              <a:t>)                                    </a:t>
            </a:r>
            <a:r>
              <a:rPr lang="ru-RU" dirty="0" smtClean="0">
                <a:solidFill>
                  <a:srgbClr val="FFC000"/>
                </a:solidFill>
              </a:rPr>
              <a:t>(записывается пользователем метки.  это в дополнение к номеру чипа, записываемому производителем, и вообще не имеет к номеру чипа никакого отношения)</a:t>
            </a:r>
            <a:endParaRPr lang="ru-RU" sz="2400" dirty="0" smtClean="0">
              <a:solidFill>
                <a:srgbClr val="FFC000"/>
              </a:solidFill>
            </a:endParaRPr>
          </a:p>
          <a:p>
            <a:pPr marL="914400" lvl="1" indent="-457200">
              <a:spcBef>
                <a:spcPts val="1800"/>
              </a:spcBef>
              <a:buFont typeface="+mj-lt"/>
              <a:buAutoNum type="arabicPeriod" startAt="4"/>
            </a:pPr>
            <a:r>
              <a:rPr lang="ru-RU" sz="2400" dirty="0" smtClean="0">
                <a:solidFill>
                  <a:schemeClr val="bg1"/>
                </a:solidFill>
              </a:rPr>
              <a:t>Метки </a:t>
            </a:r>
            <a:r>
              <a:rPr lang="ru-RU" sz="2400" dirty="0" smtClean="0">
                <a:solidFill>
                  <a:schemeClr val="bg1"/>
                </a:solidFill>
              </a:rPr>
              <a:t>должны позволять задавать пароль доступа на чтение </a:t>
            </a:r>
            <a:r>
              <a:rPr lang="ru-RU" sz="2400" dirty="0" smtClean="0">
                <a:solidFill>
                  <a:schemeClr val="bg1"/>
                </a:solidFill>
              </a:rPr>
              <a:t>и </a:t>
            </a:r>
            <a:r>
              <a:rPr lang="ru-RU" sz="2400" dirty="0" smtClean="0">
                <a:solidFill>
                  <a:schemeClr val="bg1"/>
                </a:solidFill>
              </a:rPr>
              <a:t>запись </a:t>
            </a:r>
            <a:r>
              <a:rPr lang="ru-RU" sz="2400" dirty="0" smtClean="0">
                <a:solidFill>
                  <a:schemeClr val="bg1"/>
                </a:solidFill>
              </a:rPr>
              <a:t>данных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914400" lvl="1" indent="-457200">
              <a:spcBef>
                <a:spcPts val="1800"/>
              </a:spcBef>
              <a:buFont typeface="+mj-lt"/>
              <a:buAutoNum type="arabicPeriod" startAt="4"/>
            </a:pPr>
            <a:r>
              <a:rPr lang="ru-RU" sz="2400" dirty="0" smtClean="0">
                <a:solidFill>
                  <a:schemeClr val="bg1"/>
                </a:solidFill>
              </a:rPr>
              <a:t>Метки </a:t>
            </a:r>
            <a:r>
              <a:rPr lang="ru-RU" sz="2400" dirty="0" smtClean="0">
                <a:solidFill>
                  <a:schemeClr val="bg1"/>
                </a:solidFill>
              </a:rPr>
              <a:t>должны позволять «прожигать» данные намертво, так чтобы их уже нельзя было </a:t>
            </a:r>
            <a:r>
              <a:rPr lang="ru-RU" sz="2400" dirty="0" smtClean="0">
                <a:solidFill>
                  <a:schemeClr val="bg1"/>
                </a:solidFill>
              </a:rPr>
              <a:t>переписать</a:t>
            </a:r>
            <a:r>
              <a:rPr lang="en-US" sz="2400" dirty="0" smtClean="0">
                <a:solidFill>
                  <a:schemeClr val="bg1"/>
                </a:solidFill>
              </a:rPr>
              <a:t>          </a:t>
            </a:r>
            <a:r>
              <a:rPr lang="ru-RU" sz="2400" dirty="0" smtClean="0">
                <a:solidFill>
                  <a:schemeClr val="bg1"/>
                </a:solidFill>
              </a:rPr>
              <a:t>             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rgbClr val="FFC000"/>
                </a:solidFill>
              </a:rPr>
              <a:t>(для защиты от мошенничества)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260648"/>
            <a:ext cx="5675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Стандарт </a:t>
            </a:r>
            <a:r>
              <a:rPr lang="en-US" sz="4400" b="1" dirty="0" smtClean="0">
                <a:solidFill>
                  <a:schemeClr val="bg1"/>
                </a:solidFill>
              </a:rPr>
              <a:t>Class 1 Gen 2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470252"/>
            <a:ext cx="8424936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spcBef>
                <a:spcPts val="1800"/>
              </a:spcBef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bg1"/>
                </a:solidFill>
              </a:rPr>
              <a:t>Метки </a:t>
            </a:r>
            <a:r>
              <a:rPr lang="ru-RU" sz="2400" dirty="0" smtClean="0">
                <a:solidFill>
                  <a:schemeClr val="bg1"/>
                </a:solidFill>
              </a:rPr>
              <a:t>должны позволять безвозвратно стирать с них </a:t>
            </a:r>
            <a:r>
              <a:rPr lang="ru-RU" sz="2400" dirty="0" smtClean="0">
                <a:solidFill>
                  <a:schemeClr val="bg1"/>
                </a:solidFill>
              </a:rPr>
              <a:t>всю информацию</a:t>
            </a:r>
            <a:r>
              <a:rPr lang="ru-RU" sz="2400" dirty="0" smtClean="0">
                <a:solidFill>
                  <a:schemeClr val="bg1"/>
                </a:solidFill>
              </a:rPr>
              <a:t>, производить так называемое «убийство» метки</a:t>
            </a:r>
          </a:p>
          <a:p>
            <a:pPr marL="914400" lvl="1" indent="-457200">
              <a:spcBef>
                <a:spcPts val="1800"/>
              </a:spcBef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bg1"/>
                </a:solidFill>
              </a:rPr>
              <a:t>Метки </a:t>
            </a:r>
            <a:r>
              <a:rPr lang="ru-RU" sz="2400" dirty="0" smtClean="0">
                <a:solidFill>
                  <a:schemeClr val="bg1"/>
                </a:solidFill>
              </a:rPr>
              <a:t>должны позволять задавать пароль на эту функцию «убийства», в дополнение к паролю на доступ к </a:t>
            </a:r>
            <a:r>
              <a:rPr lang="ru-RU" sz="2400" dirty="0" smtClean="0">
                <a:solidFill>
                  <a:schemeClr val="bg1"/>
                </a:solidFill>
              </a:rPr>
              <a:t>чтению/записи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260648"/>
            <a:ext cx="5675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Стандарт </a:t>
            </a:r>
            <a:r>
              <a:rPr lang="en-US" sz="4400" b="1" dirty="0" smtClean="0">
                <a:solidFill>
                  <a:schemeClr val="bg1"/>
                </a:solidFill>
              </a:rPr>
              <a:t>Class 1 Gen 2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260648"/>
            <a:ext cx="5675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Стандарт </a:t>
            </a:r>
            <a:r>
              <a:rPr lang="en-US" sz="4400" b="1" dirty="0" smtClean="0">
                <a:solidFill>
                  <a:schemeClr val="bg1"/>
                </a:solidFill>
              </a:rPr>
              <a:t>Class 1 Gen 2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268760"/>
            <a:ext cx="8352928" cy="466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Принцип идентификации </a:t>
            </a:r>
            <a:r>
              <a:rPr lang="ru-RU" sz="2400" b="1" dirty="0" smtClean="0">
                <a:solidFill>
                  <a:schemeClr val="bg1"/>
                </a:solidFill>
              </a:rPr>
              <a:t>с </a:t>
            </a:r>
            <a:r>
              <a:rPr lang="ru-RU" sz="2400" b="1" dirty="0" smtClean="0">
                <a:solidFill>
                  <a:schemeClr val="bg1"/>
                </a:solidFill>
              </a:rPr>
              <a:t>помощью меток </a:t>
            </a:r>
            <a:r>
              <a:rPr lang="en-US" sz="2400" b="1" dirty="0" smtClean="0">
                <a:solidFill>
                  <a:schemeClr val="bg1"/>
                </a:solidFill>
              </a:rPr>
              <a:t>Gen</a:t>
            </a:r>
            <a:r>
              <a:rPr lang="ru-RU" sz="2400" b="1" dirty="0" smtClean="0">
                <a:solidFill>
                  <a:schemeClr val="bg1"/>
                </a:solidFill>
              </a:rPr>
              <a:t>2: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chemeClr val="bg1"/>
                </a:solidFill>
              </a:rPr>
              <a:t>В метку записывается </a:t>
            </a:r>
            <a:r>
              <a:rPr lang="ru-RU" sz="2000" b="1" dirty="0" smtClean="0">
                <a:solidFill>
                  <a:srgbClr val="FFC000"/>
                </a:solidFill>
              </a:rPr>
              <a:t>уникальный номер идентифицируемого объекта </a:t>
            </a:r>
            <a:r>
              <a:rPr lang="ru-RU" sz="2000" b="1" dirty="0" smtClean="0">
                <a:solidFill>
                  <a:schemeClr val="bg1"/>
                </a:solidFill>
              </a:rPr>
              <a:t>(</a:t>
            </a:r>
            <a:r>
              <a:rPr lang="ru-RU" sz="2000" b="1" dirty="0" smtClean="0">
                <a:solidFill>
                  <a:srgbClr val="FFC000"/>
                </a:solidFill>
              </a:rPr>
              <a:t>в виде </a:t>
            </a:r>
            <a:r>
              <a:rPr lang="en-US" sz="2000" b="1" dirty="0" smtClean="0">
                <a:solidFill>
                  <a:srgbClr val="FFC000"/>
                </a:solidFill>
              </a:rPr>
              <a:t>EPC</a:t>
            </a:r>
            <a:r>
              <a:rPr lang="ru-RU" sz="2000" b="1" dirty="0" smtClean="0">
                <a:solidFill>
                  <a:schemeClr val="bg1"/>
                </a:solidFill>
              </a:rPr>
              <a:t>).  </a:t>
            </a:r>
            <a:r>
              <a:rPr lang="ru-RU" sz="2000" b="1" dirty="0" smtClean="0">
                <a:solidFill>
                  <a:schemeClr val="bg1"/>
                </a:solidFill>
              </a:rPr>
              <a:t>Метка крепится к объекту.  Таким образом, </a:t>
            </a:r>
            <a:r>
              <a:rPr lang="en-US" sz="2000" b="1" dirty="0" smtClean="0">
                <a:solidFill>
                  <a:schemeClr val="bg1"/>
                </a:solidFill>
              </a:rPr>
              <a:t>EPC</a:t>
            </a:r>
            <a:r>
              <a:rPr lang="ru-RU" sz="2000" b="1" dirty="0" smtClean="0">
                <a:solidFill>
                  <a:schemeClr val="bg1"/>
                </a:solidFill>
              </a:rPr>
              <a:t> в метке идентифицирует объект, к которому прикреплена метка.  Метки инвентаризуются по </a:t>
            </a:r>
            <a:r>
              <a:rPr lang="en-US" sz="2000" b="1" dirty="0" smtClean="0">
                <a:solidFill>
                  <a:schemeClr val="bg1"/>
                </a:solidFill>
              </a:rPr>
              <a:t>EPC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</a:rPr>
              <a:t>со </a:t>
            </a:r>
            <a:r>
              <a:rPr lang="ru-RU" sz="2000" b="1" dirty="0" smtClean="0">
                <a:solidFill>
                  <a:schemeClr val="bg1"/>
                </a:solidFill>
              </a:rPr>
              <a:t>скоростью тысяча меток в </a:t>
            </a:r>
            <a:r>
              <a:rPr lang="ru-RU" sz="2000" b="1" dirty="0" smtClean="0">
                <a:solidFill>
                  <a:schemeClr val="bg1"/>
                </a:solidFill>
              </a:rPr>
              <a:t>секунду.</a:t>
            </a:r>
          </a:p>
          <a:p>
            <a:pPr marL="800100" lvl="1" indent="-342900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ru-RU" sz="2000" b="1" dirty="0" smtClean="0">
                <a:solidFill>
                  <a:schemeClr val="bg1"/>
                </a:solidFill>
              </a:rPr>
              <a:t>В </a:t>
            </a:r>
            <a:r>
              <a:rPr lang="ru-RU" sz="2000" b="1" dirty="0" smtClean="0">
                <a:solidFill>
                  <a:schemeClr val="bg1"/>
                </a:solidFill>
              </a:rPr>
              <a:t>метке дополнительно хранится </a:t>
            </a:r>
            <a:r>
              <a:rPr lang="ru-RU" sz="2000" b="1" dirty="0" smtClean="0">
                <a:solidFill>
                  <a:srgbClr val="FFC000"/>
                </a:solidFill>
              </a:rPr>
              <a:t>уникальный номер чипа</a:t>
            </a:r>
            <a:r>
              <a:rPr lang="ru-RU" sz="2000" b="1" dirty="0" smtClean="0">
                <a:solidFill>
                  <a:schemeClr val="bg1"/>
                </a:solidFill>
              </a:rPr>
              <a:t>, который </a:t>
            </a:r>
            <a:r>
              <a:rPr lang="ru-RU" sz="2000" b="1" dirty="0" smtClean="0">
                <a:solidFill>
                  <a:srgbClr val="FFC000"/>
                </a:solidFill>
              </a:rPr>
              <a:t>идентифицирует саму метку</a:t>
            </a:r>
            <a:r>
              <a:rPr lang="ru-RU" sz="2000" b="1" dirty="0" smtClean="0">
                <a:solidFill>
                  <a:schemeClr val="bg1"/>
                </a:solidFill>
              </a:rPr>
              <a:t>, а не тот объект, к которому она прикреплена.  Номер чипа не связан с </a:t>
            </a:r>
            <a:r>
              <a:rPr lang="en-US" sz="2000" b="1" dirty="0" smtClean="0">
                <a:solidFill>
                  <a:schemeClr val="bg1"/>
                </a:solidFill>
              </a:rPr>
              <a:t>EPC</a:t>
            </a:r>
            <a:r>
              <a:rPr lang="ru-RU" sz="2000" b="1" dirty="0" smtClean="0">
                <a:solidFill>
                  <a:schemeClr val="bg1"/>
                </a:solidFill>
              </a:rPr>
              <a:t> и не имеет никакого отношения к идентифицируемому объекту.  </a:t>
            </a:r>
            <a:r>
              <a:rPr lang="ru-RU" sz="2000" b="1" dirty="0" smtClean="0">
                <a:solidFill>
                  <a:schemeClr val="bg1"/>
                </a:solidFill>
              </a:rPr>
              <a:t>        Номера </a:t>
            </a:r>
            <a:r>
              <a:rPr lang="ru-RU" sz="2000" b="1" dirty="0" smtClean="0">
                <a:solidFill>
                  <a:schemeClr val="bg1"/>
                </a:solidFill>
              </a:rPr>
              <a:t>чипов считываются медленно, по одному за </a:t>
            </a:r>
            <a:r>
              <a:rPr lang="ru-RU" sz="2000" b="1" dirty="0" smtClean="0">
                <a:solidFill>
                  <a:schemeClr val="bg1"/>
                </a:solidFill>
              </a:rPr>
              <a:t>раз.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538496"/>
            <a:ext cx="6624736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spcBef>
                <a:spcPts val="1800"/>
              </a:spcBef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Считыватели стационарные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marL="914400" lvl="1" indent="-457200">
              <a:spcBef>
                <a:spcPts val="1800"/>
              </a:spcBef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Считыватели мобильные</a:t>
            </a:r>
          </a:p>
          <a:p>
            <a:pPr marL="914400" lvl="1" indent="-457200">
              <a:spcBef>
                <a:spcPts val="1800"/>
              </a:spcBef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Принтеры</a:t>
            </a:r>
          </a:p>
          <a:p>
            <a:pPr marL="914400" lvl="1" indent="-457200">
              <a:spcBef>
                <a:spcPts val="1800"/>
              </a:spcBef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Метки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260648"/>
            <a:ext cx="56124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RFID: </a:t>
            </a:r>
            <a:r>
              <a:rPr lang="ru-RU" sz="4400" b="1" dirty="0" smtClean="0">
                <a:solidFill>
                  <a:schemeClr val="bg1"/>
                </a:solidFill>
              </a:rPr>
              <a:t>Составные части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5293657"/>
            <a:ext cx="8064896" cy="1015663"/>
          </a:xfrm>
          <a:prstGeom prst="rect">
            <a:avLst/>
          </a:prstGeom>
          <a:solidFill>
            <a:srgbClr val="000000">
              <a:alpha val="45098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Первым 3-м для работы нужен софт</a:t>
            </a:r>
          </a:p>
          <a:p>
            <a:pPr algn="ctr"/>
            <a:r>
              <a:rPr lang="ru-RU" sz="2800" b="1" dirty="0" smtClean="0">
                <a:solidFill>
                  <a:srgbClr val="66FF66"/>
                </a:solidFill>
              </a:rPr>
              <a:t>Стратегия Клеверенс –  этот софт предоставить</a:t>
            </a:r>
            <a:endParaRPr lang="ru-RU" sz="2800" b="1" dirty="0" smtClean="0">
              <a:solidFill>
                <a:srgbClr val="66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6" name="Picture 118"/>
          <p:cNvPicPr>
            <a:picLocks noChangeAspect="1" noChangeArrowheads="1"/>
          </p:cNvPicPr>
          <p:nvPr/>
        </p:nvPicPr>
        <p:blipFill>
          <a:blip r:embed="rId2" cstate="print"/>
          <a:srcRect l="3029" t="32006" r="4851" b="10442"/>
          <a:stretch>
            <a:fillRect/>
          </a:stretch>
        </p:blipFill>
        <p:spPr bwMode="auto">
          <a:xfrm>
            <a:off x="467544" y="2060848"/>
            <a:ext cx="8257246" cy="3080874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0" name="Rectangle 119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TextBox 120"/>
          <p:cNvSpPr txBox="1"/>
          <p:nvPr/>
        </p:nvSpPr>
        <p:spPr>
          <a:xfrm>
            <a:off x="611560" y="260648"/>
            <a:ext cx="29388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RFID-</a:t>
            </a:r>
            <a:r>
              <a:rPr lang="ru-RU" sz="4400" b="1" dirty="0" smtClean="0">
                <a:solidFill>
                  <a:schemeClr val="bg1"/>
                </a:solidFill>
              </a:rPr>
              <a:t>метки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480990"/>
            <a:ext cx="792088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spcBef>
                <a:spcPts val="1800"/>
              </a:spcBef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Ювелирное производство и торговля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marL="914400" lvl="1" indent="-457200">
              <a:spcBef>
                <a:spcPts val="1800"/>
              </a:spcBef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</a:rPr>
              <a:t>Шубы и дорогая одежда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260648"/>
            <a:ext cx="763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RFID: </a:t>
            </a:r>
            <a:r>
              <a:rPr lang="ru-RU" sz="4400" b="1" dirty="0" smtClean="0">
                <a:solidFill>
                  <a:schemeClr val="bg1"/>
                </a:solidFill>
              </a:rPr>
              <a:t>Перспективные клиенты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4400" b="1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614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Сергей Баженов</dc:creator>
  <cp:lastModifiedBy>Сергей Баженов</cp:lastModifiedBy>
  <cp:revision>173</cp:revision>
  <dcterms:created xsi:type="dcterms:W3CDTF">2011-10-11T11:41:09Z</dcterms:created>
  <dcterms:modified xsi:type="dcterms:W3CDTF">2011-11-23T19:33:13Z</dcterms:modified>
</cp:coreProperties>
</file>